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78" r:id="rId6"/>
    <p:sldId id="260" r:id="rId7"/>
    <p:sldId id="261" r:id="rId8"/>
    <p:sldId id="266" r:id="rId9"/>
    <p:sldId id="267" r:id="rId10"/>
    <p:sldId id="268" r:id="rId11"/>
    <p:sldId id="269" r:id="rId12"/>
    <p:sldId id="270" r:id="rId13"/>
    <p:sldId id="279" r:id="rId14"/>
    <p:sldId id="280" r:id="rId15"/>
    <p:sldId id="271" r:id="rId16"/>
    <p:sldId id="272" r:id="rId17"/>
    <p:sldId id="273" r:id="rId18"/>
    <p:sldId id="274" r:id="rId19"/>
    <p:sldId id="275" r:id="rId20"/>
    <p:sldId id="276" r:id="rId21"/>
    <p:sldId id="277" r:id="rId22"/>
    <p:sldId id="294" r:id="rId23"/>
    <p:sldId id="306" r:id="rId24"/>
    <p:sldId id="281" r:id="rId25"/>
    <p:sldId id="262"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6" r:id="rId40"/>
    <p:sldId id="297" r:id="rId41"/>
    <p:sldId id="298" r:id="rId42"/>
    <p:sldId id="299" r:id="rId43"/>
    <p:sldId id="300" r:id="rId44"/>
    <p:sldId id="301" r:id="rId45"/>
    <p:sldId id="302" r:id="rId46"/>
    <p:sldId id="303" r:id="rId47"/>
    <p:sldId id="304" r:id="rId48"/>
    <p:sldId id="305" r:id="rId49"/>
    <p:sldId id="307" r:id="rId50"/>
    <p:sldId id="308" r:id="rId51"/>
    <p:sldId id="309" r:id="rId52"/>
    <p:sldId id="310" r:id="rId53"/>
    <p:sldId id="311" r:id="rId54"/>
    <p:sldId id="312" r:id="rId55"/>
    <p:sldId id="317" r:id="rId56"/>
    <p:sldId id="318" r:id="rId57"/>
    <p:sldId id="319" r:id="rId58"/>
    <p:sldId id="320" r:id="rId59"/>
    <p:sldId id="321" r:id="rId60"/>
    <p:sldId id="322" r:id="rId61"/>
    <p:sldId id="323" r:id="rId62"/>
    <p:sldId id="324" r:id="rId63"/>
    <p:sldId id="325" r:id="rId64"/>
    <p:sldId id="326" r:id="rId65"/>
    <p:sldId id="327" r:id="rId66"/>
    <p:sldId id="329" r:id="rId67"/>
    <p:sldId id="330" r:id="rId68"/>
    <p:sldId id="331" r:id="rId69"/>
    <p:sldId id="332" r:id="rId70"/>
    <p:sldId id="333" r:id="rId71"/>
    <p:sldId id="334" r:id="rId72"/>
    <p:sldId id="335" r:id="rId73"/>
    <p:sldId id="336" r:id="rId74"/>
    <p:sldId id="337" r:id="rId75"/>
    <p:sldId id="338" r:id="rId76"/>
    <p:sldId id="339" r:id="rId77"/>
    <p:sldId id="340" r:id="rId78"/>
    <p:sldId id="341" r:id="rId79"/>
    <p:sldId id="342" r:id="rId80"/>
    <p:sldId id="343" r:id="rId81"/>
    <p:sldId id="344" r:id="rId82"/>
    <p:sldId id="328" r:id="rId83"/>
    <p:sldId id="313" r:id="rId84"/>
    <p:sldId id="345" r:id="rId85"/>
    <p:sldId id="314" r:id="rId86"/>
    <p:sldId id="315" r:id="rId87"/>
    <p:sldId id="346" r:id="rId88"/>
    <p:sldId id="347" r:id="rId89"/>
    <p:sldId id="348" r:id="rId90"/>
    <p:sldId id="350" r:id="rId91"/>
    <p:sldId id="349" r:id="rId92"/>
    <p:sldId id="316" r:id="rId93"/>
    <p:sldId id="265" r:id="rId94"/>
    <p:sldId id="353" r:id="rId95"/>
    <p:sldId id="352" r:id="rId96"/>
    <p:sldId id="351" r:id="rId97"/>
    <p:sldId id="354" r:id="rId98"/>
    <p:sldId id="355" r:id="rId99"/>
    <p:sldId id="356" r:id="rId100"/>
    <p:sldId id="357" r:id="rId101"/>
    <p:sldId id="388" r:id="rId102"/>
    <p:sldId id="367" r:id="rId103"/>
    <p:sldId id="389" r:id="rId104"/>
    <p:sldId id="368" r:id="rId105"/>
    <p:sldId id="369" r:id="rId106"/>
    <p:sldId id="372" r:id="rId107"/>
    <p:sldId id="373" r:id="rId108"/>
    <p:sldId id="374" r:id="rId109"/>
    <p:sldId id="375" r:id="rId110"/>
    <p:sldId id="390" r:id="rId111"/>
    <p:sldId id="376" r:id="rId112"/>
    <p:sldId id="377" r:id="rId113"/>
    <p:sldId id="378" r:id="rId114"/>
    <p:sldId id="380" r:id="rId115"/>
    <p:sldId id="392" r:id="rId116"/>
    <p:sldId id="382" r:id="rId117"/>
    <p:sldId id="393" r:id="rId118"/>
    <p:sldId id="381" r:id="rId119"/>
    <p:sldId id="394" r:id="rId120"/>
    <p:sldId id="383" r:id="rId121"/>
    <p:sldId id="395" r:id="rId122"/>
    <p:sldId id="384" r:id="rId123"/>
    <p:sldId id="387" r:id="rId124"/>
    <p:sldId id="386" r:id="rId125"/>
    <p:sldId id="385" r:id="rId126"/>
    <p:sldId id="391" r:id="rId127"/>
    <p:sldId id="397" r:id="rId128"/>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8" d="100"/>
          <a:sy n="68" d="100"/>
        </p:scale>
        <p:origin x="90" y="3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3358477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E3A8BBB7-236D-48F7-BD98-8CBB79F89A2B}" type="datetimeFigureOut">
              <a:rPr lang="pt-BR" smtClean="0"/>
              <a:t>17/06/2016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2102934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4"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426744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a:t>Clique para editar o título mestre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pt-BR"/>
              <a:t>Clique para editar o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4"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522354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12187885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1554943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4"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153077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2568868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1998630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100920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3729434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3A8BBB7-236D-48F7-BD98-8CBB79F89A2B}" type="datetimeFigureOut">
              <a:rPr lang="pt-BR" smtClean="0"/>
              <a:t>17/06/2016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219429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E3A8BBB7-236D-48F7-BD98-8CBB79F89A2B}" type="datetimeFigureOut">
              <a:rPr lang="pt-BR" smtClean="0"/>
              <a:t>17/06/2016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2251479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7" name="Date Placeholder 2"/>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3"/>
          <p:cNvSpPr>
            <a:spLocks noGrp="1"/>
          </p:cNvSpPr>
          <p:nvPr>
            <p:ph type="ftr" sz="quarter" idx="11"/>
          </p:nvPr>
        </p:nvSpPr>
        <p:spPr/>
        <p:txBody>
          <a:bodyPr/>
          <a:lstStyle/>
          <a:p>
            <a:endParaRPr lang="pt-BR"/>
          </a:p>
        </p:txBody>
      </p:sp>
      <p:sp>
        <p:nvSpPr>
          <p:cNvPr id="6" name="Slide Number Placeholder 4"/>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2172003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2"/>
          <p:cNvSpPr>
            <a:spLocks noGrp="1"/>
          </p:cNvSpPr>
          <p:nvPr>
            <p:ph type="ftr" sz="quarter" idx="11"/>
          </p:nvPr>
        </p:nvSpPr>
        <p:spPr/>
        <p:txBody>
          <a:bodyPr/>
          <a:lstStyle/>
          <a:p>
            <a:endParaRPr lang="pt-BR"/>
          </a:p>
        </p:txBody>
      </p:sp>
      <p:sp>
        <p:nvSpPr>
          <p:cNvPr id="6" name="Slide Number Placeholder 3"/>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1965516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pt-BR"/>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7" name="Date Placeholder 4"/>
          <p:cNvSpPr>
            <a:spLocks noGrp="1"/>
          </p:cNvSpPr>
          <p:nvPr>
            <p:ph type="dt" sz="half" idx="10"/>
          </p:nvPr>
        </p:nvSpPr>
        <p:spPr/>
        <p:txBody>
          <a:bodyPr/>
          <a:lstStyle/>
          <a:p>
            <a:fld id="{E3A8BBB7-236D-48F7-BD98-8CBB79F89A2B}" type="datetimeFigureOut">
              <a:rPr lang="pt-BR" smtClean="0"/>
              <a:t>17/06/2016</a:t>
            </a:fld>
            <a:endParaRPr lang="pt-BR"/>
          </a:p>
        </p:txBody>
      </p:sp>
      <p:sp>
        <p:nvSpPr>
          <p:cNvPr id="5" name="Footer Placeholder 5"/>
          <p:cNvSpPr>
            <a:spLocks noGrp="1"/>
          </p:cNvSpPr>
          <p:nvPr>
            <p:ph type="ftr" sz="quarter" idx="11"/>
          </p:nvPr>
        </p:nvSpPr>
        <p:spPr/>
        <p:txBody>
          <a:bodyPr/>
          <a:lstStyle/>
          <a:p>
            <a:endParaRPr lang="pt-BR"/>
          </a:p>
        </p:txBody>
      </p:sp>
      <p:sp>
        <p:nvSpPr>
          <p:cNvPr id="6" name="Slide Number Placeholder 6"/>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3997198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E3A8BBB7-236D-48F7-BD98-8CBB79F89A2B}" type="datetimeFigureOut">
              <a:rPr lang="pt-BR" smtClean="0"/>
              <a:t>17/06/2016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64BC0F5-48FA-4B5D-8FC0-415B11A90807}" type="slidenum">
              <a:rPr lang="pt-BR" smtClean="0"/>
              <a:t>‹nº›</a:t>
            </a:fld>
            <a:endParaRPr lang="pt-BR"/>
          </a:p>
        </p:txBody>
      </p:sp>
    </p:spTree>
    <p:extLst>
      <p:ext uri="{BB962C8B-B14F-4D97-AF65-F5344CB8AC3E}">
        <p14:creationId xmlns:p14="http://schemas.microsoft.com/office/powerpoint/2010/main" val="188831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3A8BBB7-236D-48F7-BD98-8CBB79F89A2B}" type="datetimeFigureOut">
              <a:rPr lang="pt-BR" smtClean="0"/>
              <a:t>17/06/2016</a:t>
            </a:fld>
            <a:endParaRPr lang="pt-B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pt-B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64BC0F5-48FA-4B5D-8FC0-415B11A90807}" type="slidenum">
              <a:rPr lang="pt-BR" smtClean="0"/>
              <a:t>‹nº›</a:t>
            </a:fld>
            <a:endParaRPr lang="pt-BR"/>
          </a:p>
        </p:txBody>
      </p:sp>
    </p:spTree>
    <p:extLst>
      <p:ext uri="{BB962C8B-B14F-4D97-AF65-F5344CB8AC3E}">
        <p14:creationId xmlns:p14="http://schemas.microsoft.com/office/powerpoint/2010/main" val="103099210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Crimes Eleitorais</a:t>
            </a:r>
          </a:p>
        </p:txBody>
      </p:sp>
      <p:sp>
        <p:nvSpPr>
          <p:cNvPr id="3" name="Subtítulo 2"/>
          <p:cNvSpPr>
            <a:spLocks noGrp="1"/>
          </p:cNvSpPr>
          <p:nvPr>
            <p:ph type="subTitle" idx="1"/>
          </p:nvPr>
        </p:nvSpPr>
        <p:spPr/>
        <p:txBody>
          <a:bodyPr/>
          <a:lstStyle/>
          <a:p>
            <a:r>
              <a:rPr lang="pt-BR" dirty="0"/>
              <a:t>Parte geral e temas principais da parte especial</a:t>
            </a:r>
          </a:p>
        </p:txBody>
      </p:sp>
    </p:spTree>
    <p:extLst>
      <p:ext uri="{BB962C8B-B14F-4D97-AF65-F5344CB8AC3E}">
        <p14:creationId xmlns:p14="http://schemas.microsoft.com/office/powerpoint/2010/main" val="3274071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conceito de “membro e funcionário da Justiça Eleitoral”</a:t>
            </a:r>
          </a:p>
        </p:txBody>
      </p:sp>
      <p:sp>
        <p:nvSpPr>
          <p:cNvPr id="3" name="Espaço Reservado para Conteúdo 2"/>
          <p:cNvSpPr>
            <a:spLocks noGrp="1"/>
          </p:cNvSpPr>
          <p:nvPr>
            <p:ph idx="1"/>
          </p:nvPr>
        </p:nvSpPr>
        <p:spPr/>
        <p:txBody>
          <a:bodyPr>
            <a:normAutofit fontScale="85000" lnSpcReduction="20000"/>
          </a:bodyPr>
          <a:lstStyle/>
          <a:p>
            <a:r>
              <a:rPr lang="pt-BR" dirty="0"/>
              <a:t>CE:</a:t>
            </a:r>
          </a:p>
          <a:p>
            <a:pPr marL="0" indent="0">
              <a:buNone/>
            </a:pPr>
            <a:r>
              <a:rPr lang="pt-BR" dirty="0"/>
              <a:t>Art. 283. Para os efeitos penais são considerados membros e funcionários da Justiça Eleitoral:</a:t>
            </a:r>
          </a:p>
          <a:p>
            <a:pPr marL="0" indent="0">
              <a:buNone/>
            </a:pPr>
            <a:r>
              <a:rPr lang="pt-BR" dirty="0"/>
              <a:t>I - os magistrados que, mesmo não exercendo funções eleitorais, estejam presidindo Juntas Apuradoras ou se encontrem no exercício de outra função por designação de Tribunal Eleitoral;</a:t>
            </a:r>
          </a:p>
          <a:p>
            <a:pPr marL="0" indent="0">
              <a:buNone/>
            </a:pPr>
            <a:r>
              <a:rPr lang="pt-BR" dirty="0"/>
              <a:t>II - Os cidadãos que temporariamente integram órgãos da Justiça Eleitoral;</a:t>
            </a:r>
          </a:p>
          <a:p>
            <a:pPr marL="0" indent="0">
              <a:buNone/>
            </a:pPr>
            <a:r>
              <a:rPr lang="pt-BR" dirty="0"/>
              <a:t>III - Os cidadãos que hajam sido nomeados para as mesas receptoras ou Juntas Apuradoras;</a:t>
            </a:r>
          </a:p>
          <a:p>
            <a:pPr marL="0" indent="0">
              <a:buNone/>
            </a:pPr>
            <a:r>
              <a:rPr lang="pt-BR" dirty="0"/>
              <a:t>IV - Os funcionários requisitados pela Justiça Eleitoral.</a:t>
            </a:r>
          </a:p>
          <a:p>
            <a:pPr marL="0" indent="0">
              <a:buNone/>
            </a:pPr>
            <a:r>
              <a:rPr lang="pt-BR" dirty="0"/>
              <a:t>§ 1º Considera-se funcionário público, para os efeitos penais, além dos indicados no presente artigo, quem, embora transitoriamente ou sem remuneração, exerce cargo, emprego ou função pública.</a:t>
            </a:r>
          </a:p>
          <a:p>
            <a:pPr marL="0" indent="0">
              <a:buNone/>
            </a:pPr>
            <a:r>
              <a:rPr lang="pt-BR" dirty="0"/>
              <a:t>§ 2º Equipara-se a funcionário público quem exerce cargo, emprego ou função em entidade paraestatal ou em sociedade de economia mista.</a:t>
            </a:r>
          </a:p>
          <a:p>
            <a:endParaRPr lang="pt-BR" dirty="0"/>
          </a:p>
        </p:txBody>
      </p:sp>
    </p:spTree>
    <p:extLst>
      <p:ext uri="{BB962C8B-B14F-4D97-AF65-F5344CB8AC3E}">
        <p14:creationId xmlns:p14="http://schemas.microsoft.com/office/powerpoint/2010/main" val="146702231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lstStyle/>
          <a:p>
            <a:pPr marL="0" indent="0">
              <a:buNone/>
            </a:pPr>
            <a:r>
              <a:rPr lang="pt-BR" dirty="0"/>
              <a:t>Art. 33. [...]</a:t>
            </a:r>
          </a:p>
          <a:p>
            <a:pPr marL="0" indent="0">
              <a:buNone/>
            </a:pPr>
            <a:endParaRPr lang="pt-BR" dirty="0"/>
          </a:p>
          <a:p>
            <a:pPr marL="0" indent="0">
              <a:buNone/>
            </a:pPr>
            <a:r>
              <a:rPr lang="pt-BR" dirty="0"/>
              <a:t>§4º A divulgação de pesquisa fraudulenta constitui crime, punível com detenção de seis meses a um ano e multa no valor de cinquenta mil a cem mil UFIR.</a:t>
            </a:r>
          </a:p>
        </p:txBody>
      </p:sp>
      <p:sp>
        <p:nvSpPr>
          <p:cNvPr id="4" name="Espaço Reservado para Conteúdo 3"/>
          <p:cNvSpPr>
            <a:spLocks noGrp="1"/>
          </p:cNvSpPr>
          <p:nvPr>
            <p:ph sz="half" idx="2"/>
          </p:nvPr>
        </p:nvSpPr>
        <p:spPr/>
        <p:txBody>
          <a:bodyPr/>
          <a:lstStyle/>
          <a:p>
            <a:r>
              <a:rPr lang="pt-BR" dirty="0"/>
              <a:t>Crime comum</a:t>
            </a:r>
          </a:p>
          <a:p>
            <a:endParaRPr lang="pt-BR" dirty="0"/>
          </a:p>
          <a:p>
            <a:r>
              <a:rPr lang="pt-BR" dirty="0"/>
              <a:t>Efeitos das pesquisas: </a:t>
            </a:r>
            <a:r>
              <a:rPr lang="pt-BR" i="1" dirty="0"/>
              <a:t>bandwagon </a:t>
            </a:r>
            <a:r>
              <a:rPr lang="pt-BR" dirty="0"/>
              <a:t>x </a:t>
            </a:r>
            <a:r>
              <a:rPr lang="pt-BR" i="1" dirty="0"/>
              <a:t>underdog</a:t>
            </a:r>
          </a:p>
          <a:p>
            <a:endParaRPr lang="pt-BR" i="1" dirty="0"/>
          </a:p>
          <a:p>
            <a:r>
              <a:rPr lang="pt-BR" dirty="0"/>
              <a:t>Difere-se da pesquisa sem registro: aqui há “</a:t>
            </a:r>
            <a:r>
              <a:rPr lang="pt-BR" i="1" dirty="0"/>
              <a:t>falsificação da realização, dos dados obtidos, do método empregado, do sistema de controle e outros itens</a:t>
            </a:r>
            <a:r>
              <a:rPr lang="pt-BR" dirty="0"/>
              <a:t>”. GONÇALVES, p. 125</a:t>
            </a:r>
          </a:p>
        </p:txBody>
      </p:sp>
    </p:spTree>
    <p:extLst>
      <p:ext uri="{BB962C8B-B14F-4D97-AF65-F5344CB8AC3E}">
        <p14:creationId xmlns:p14="http://schemas.microsoft.com/office/powerpoint/2010/main" val="122084954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lstStyle/>
          <a:p>
            <a:pPr marL="0" indent="0">
              <a:buNone/>
            </a:pPr>
            <a:r>
              <a:rPr lang="pt-BR" dirty="0"/>
              <a:t>Art. 33. [...]</a:t>
            </a:r>
          </a:p>
          <a:p>
            <a:pPr marL="0" indent="0">
              <a:buNone/>
            </a:pPr>
            <a:endParaRPr lang="pt-BR" dirty="0"/>
          </a:p>
          <a:p>
            <a:pPr marL="0" indent="0">
              <a:buNone/>
            </a:pPr>
            <a:r>
              <a:rPr lang="pt-BR" dirty="0"/>
              <a:t>§4º A divulgação de pesquisa fraudulenta constitui crime, punível com detenção de seis meses a um ano e multa no valor de cinquenta mil a cem mil UFIR.</a:t>
            </a:r>
          </a:p>
        </p:txBody>
      </p:sp>
      <p:sp>
        <p:nvSpPr>
          <p:cNvPr id="4" name="Espaço Reservado para Conteúdo 3"/>
          <p:cNvSpPr>
            <a:spLocks noGrp="1"/>
          </p:cNvSpPr>
          <p:nvPr>
            <p:ph sz="half" idx="2"/>
          </p:nvPr>
        </p:nvSpPr>
        <p:spPr/>
        <p:txBody>
          <a:bodyPr/>
          <a:lstStyle/>
          <a:p>
            <a:r>
              <a:rPr lang="pt-BR" dirty="0"/>
              <a:t>Fraude x Erro: a questão do intervalo de confiança</a:t>
            </a:r>
          </a:p>
          <a:p>
            <a:endParaRPr lang="pt-BR" dirty="0"/>
          </a:p>
          <a:p>
            <a:r>
              <a:rPr lang="pt-BR" dirty="0"/>
              <a:t>O verbo típico é divulgar: exige-se o dolo quanto ao caráter fraudulento</a:t>
            </a:r>
          </a:p>
        </p:txBody>
      </p:sp>
    </p:spTree>
    <p:extLst>
      <p:ext uri="{BB962C8B-B14F-4D97-AF65-F5344CB8AC3E}">
        <p14:creationId xmlns:p14="http://schemas.microsoft.com/office/powerpoint/2010/main" val="25134715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85000" lnSpcReduction="10000"/>
          </a:bodyPr>
          <a:lstStyle/>
          <a:p>
            <a:pPr marL="0" indent="0">
              <a:buNone/>
            </a:pPr>
            <a:r>
              <a:rPr lang="pt-BR" dirty="0"/>
              <a:t>Art. 34. vetado</a:t>
            </a:r>
          </a:p>
          <a:p>
            <a:pPr marL="0" indent="0">
              <a:buNone/>
            </a:pPr>
            <a:r>
              <a:rPr lang="pt-BR" dirty="0"/>
              <a:t>§ 2º O não-cumprimento do disposto neste artigo ou qualquer ato que vise a retardar, impedir ou dificultar a ação fiscalizadora dos partidos constitui crime, punível com detenção, de seis meses a um ano, com a alternativa de prestação de serviços à comunidade pelo mesmo prazo, e multa no valor de dez mil a vinte mil UFIR.</a:t>
            </a:r>
          </a:p>
          <a:p>
            <a:pPr marL="0" indent="0">
              <a:buNone/>
            </a:pPr>
            <a:r>
              <a:rPr lang="pt-BR" dirty="0"/>
              <a:t>§ 3º A comprovação de irregularidade nos dados publicados sujeita os responsáveis às penas mencionadas no parágrafo anterior, sem prejuízo da obrigatoriedade da veiculação dos dados corretos no mesmo espaço, local, horário, página, caracteres e outros elementos de destaque, de acordo com o veículo usado.</a:t>
            </a:r>
          </a:p>
        </p:txBody>
      </p:sp>
      <p:sp>
        <p:nvSpPr>
          <p:cNvPr id="4" name="Espaço Reservado para Conteúdo 3"/>
          <p:cNvSpPr>
            <a:spLocks noGrp="1"/>
          </p:cNvSpPr>
          <p:nvPr>
            <p:ph sz="half" idx="2"/>
          </p:nvPr>
        </p:nvSpPr>
        <p:spPr/>
        <p:txBody>
          <a:bodyPr>
            <a:normAutofit fontScale="85000" lnSpcReduction="10000"/>
          </a:bodyPr>
          <a:lstStyle/>
          <a:p>
            <a:r>
              <a:rPr lang="pt-BR" dirty="0"/>
              <a:t>Crime comum</a:t>
            </a:r>
          </a:p>
          <a:p>
            <a:endParaRPr lang="pt-BR" dirty="0"/>
          </a:p>
          <a:p>
            <a:r>
              <a:rPr lang="pt-BR" dirty="0"/>
              <a:t>Trata-se da restrição à ação de fiscalização dos partidos políticos sobre as pesquisas:</a:t>
            </a:r>
          </a:p>
          <a:p>
            <a:pPr marL="0" indent="0">
              <a:buNone/>
            </a:pPr>
            <a:r>
              <a:rPr lang="pt-BR" dirty="0"/>
              <a:t>§ 1º Mediante requerimento à Justiça Eleitoral, os partidos poderão ter acesso ao sistema interno de controle, verificação e fiscalização da coleta de dados das entidades que divulgaram pesquisas de opinião relativas às eleições, incluídos os referentes à identificação dos entrevistadores e, por meio de escolha livre e aleatória de planilhas individuais, mapas ou equivalentes, confrontar e conferir os dados publicados, preservada a identidade dos respondentes.</a:t>
            </a:r>
          </a:p>
          <a:p>
            <a:endParaRPr lang="pt-BR" dirty="0"/>
          </a:p>
        </p:txBody>
      </p:sp>
    </p:spTree>
    <p:extLst>
      <p:ext uri="{BB962C8B-B14F-4D97-AF65-F5344CB8AC3E}">
        <p14:creationId xmlns:p14="http://schemas.microsoft.com/office/powerpoint/2010/main" val="6549883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85000" lnSpcReduction="10000"/>
          </a:bodyPr>
          <a:lstStyle/>
          <a:p>
            <a:pPr marL="0" indent="0">
              <a:buNone/>
            </a:pPr>
            <a:r>
              <a:rPr lang="pt-BR" dirty="0"/>
              <a:t>Art. 34. vetado</a:t>
            </a:r>
          </a:p>
          <a:p>
            <a:pPr marL="0" indent="0">
              <a:buNone/>
            </a:pPr>
            <a:r>
              <a:rPr lang="pt-BR" dirty="0"/>
              <a:t>§ 2º O não-cumprimento do disposto neste artigo ou qualquer ato que vise a retardar, impedir ou dificultar a ação fiscalizadora dos partidos constitui crime, punível com detenção, de seis meses a um ano, com a alternativa de prestação de serviços à comunidade pelo mesmo prazo, e multa no valor de dez mil a vinte mil UFIR.</a:t>
            </a:r>
          </a:p>
          <a:p>
            <a:pPr marL="0" indent="0">
              <a:buNone/>
            </a:pPr>
            <a:r>
              <a:rPr lang="pt-BR" dirty="0"/>
              <a:t>§ 3º A comprovação de irregularidade nos dados publicados sujeita os responsáveis às penas mencionadas no parágrafo anterior, sem prejuízo da obrigatoriedade da veiculação dos dados corretos no mesmo espaço, local, horário, página, caracteres e outros elementos de destaque, de acordo com o veículo usado.</a:t>
            </a:r>
          </a:p>
        </p:txBody>
      </p:sp>
      <p:sp>
        <p:nvSpPr>
          <p:cNvPr id="4" name="Espaço Reservado para Conteúdo 3"/>
          <p:cNvSpPr>
            <a:spLocks noGrp="1"/>
          </p:cNvSpPr>
          <p:nvPr>
            <p:ph sz="half" idx="2"/>
          </p:nvPr>
        </p:nvSpPr>
        <p:spPr/>
        <p:txBody>
          <a:bodyPr>
            <a:normAutofit fontScale="85000" lnSpcReduction="10000"/>
          </a:bodyPr>
          <a:lstStyle/>
          <a:p>
            <a:r>
              <a:rPr lang="pt-BR" dirty="0"/>
              <a:t>Para que se configure o crime é preciso que tenha sido deferido o acesso, pela Justiça Eleitoral, aos dados</a:t>
            </a:r>
          </a:p>
        </p:txBody>
      </p:sp>
    </p:spTree>
    <p:extLst>
      <p:ext uri="{BB962C8B-B14F-4D97-AF65-F5344CB8AC3E}">
        <p14:creationId xmlns:p14="http://schemas.microsoft.com/office/powerpoint/2010/main" val="42607586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lstStyle/>
          <a:p>
            <a:pPr marL="0" indent="0">
              <a:buNone/>
            </a:pPr>
            <a:r>
              <a:rPr lang="pt-BR" dirty="0"/>
              <a:t>Art. 35. Pelos crimes definidos nos arts. 33, § 4º e 34, §§ 2º e 3º, podem ser responsabilizados penalmente os representantes legais da empresa ou entidade de pesquisa e do órgão veiculador.</a:t>
            </a:r>
          </a:p>
        </p:txBody>
      </p:sp>
      <p:sp>
        <p:nvSpPr>
          <p:cNvPr id="4" name="Espaço Reservado para Conteúdo 3"/>
          <p:cNvSpPr>
            <a:spLocks noGrp="1"/>
          </p:cNvSpPr>
          <p:nvPr>
            <p:ph sz="half" idx="2"/>
          </p:nvPr>
        </p:nvSpPr>
        <p:spPr/>
        <p:txBody>
          <a:bodyPr/>
          <a:lstStyle/>
          <a:p>
            <a:r>
              <a:rPr lang="pt-BR" dirty="0"/>
              <a:t>Naturalmente que isso somente pode ocorrer se os critérios de imputação objetiva e subjetiva forem observados</a:t>
            </a:r>
          </a:p>
          <a:p>
            <a:endParaRPr lang="pt-BR" dirty="0"/>
          </a:p>
          <a:p>
            <a:r>
              <a:rPr lang="pt-BR" dirty="0"/>
              <a:t>Não há responsabilidade objetiva no âmbito criminal</a:t>
            </a:r>
          </a:p>
        </p:txBody>
      </p:sp>
    </p:spTree>
    <p:extLst>
      <p:ext uri="{BB962C8B-B14F-4D97-AF65-F5344CB8AC3E}">
        <p14:creationId xmlns:p14="http://schemas.microsoft.com/office/powerpoint/2010/main" val="289017871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92500" lnSpcReduction="20000"/>
          </a:bodyPr>
          <a:lstStyle/>
          <a:p>
            <a:pPr marL="0" indent="0">
              <a:buNone/>
            </a:pPr>
            <a:r>
              <a:rPr lang="pt-BR" dirty="0"/>
              <a:t>Art. 39. [...]</a:t>
            </a:r>
          </a:p>
          <a:p>
            <a:pPr marL="0" indent="0">
              <a:buNone/>
            </a:pPr>
            <a:r>
              <a:rPr lang="pt-BR" dirty="0"/>
              <a:t>§ 5º Constituem crimes, no dia da eleição, puníveis com detenção, de seis meses a um ano, com a alternativa de prestação de serviços à comunidade pelo mesmo período, e multa no valor de cinco mil a quinze mil UFIR:</a:t>
            </a:r>
          </a:p>
          <a:p>
            <a:pPr marL="0" indent="0">
              <a:buNone/>
            </a:pPr>
            <a:r>
              <a:rPr lang="pt-BR" dirty="0"/>
              <a:t>I - o uso de alto-falantes e amplificadores de som ou a promoção de comício ou carreata;</a:t>
            </a:r>
          </a:p>
          <a:p>
            <a:pPr marL="0" indent="0">
              <a:buNone/>
            </a:pPr>
            <a:r>
              <a:rPr lang="pt-BR" dirty="0"/>
              <a:t>II - a arregimentação de eleitor ou a propaganda de boca de urna;</a:t>
            </a:r>
          </a:p>
          <a:p>
            <a:pPr marL="0" indent="0">
              <a:buNone/>
            </a:pPr>
            <a:r>
              <a:rPr lang="pt-BR" dirty="0"/>
              <a:t>III - a divulgação de qualquer espécie de propaganda de partidos políticos ou de seus candidatos.</a:t>
            </a:r>
          </a:p>
          <a:p>
            <a:pPr marL="0" indent="0">
              <a:buNone/>
            </a:pPr>
            <a:endParaRPr lang="pt-BR" dirty="0"/>
          </a:p>
        </p:txBody>
      </p:sp>
      <p:sp>
        <p:nvSpPr>
          <p:cNvPr id="4" name="Espaço Reservado para Conteúdo 3"/>
          <p:cNvSpPr>
            <a:spLocks noGrp="1"/>
          </p:cNvSpPr>
          <p:nvPr>
            <p:ph sz="half" idx="2"/>
          </p:nvPr>
        </p:nvSpPr>
        <p:spPr/>
        <p:txBody>
          <a:bodyPr>
            <a:normAutofit fontScale="92500" lnSpcReduction="20000"/>
          </a:bodyPr>
          <a:lstStyle/>
          <a:p>
            <a:r>
              <a:rPr lang="pt-BR" dirty="0"/>
              <a:t>Crime comum</a:t>
            </a:r>
          </a:p>
          <a:p>
            <a:endParaRPr lang="pt-BR" dirty="0"/>
          </a:p>
          <a:p>
            <a:r>
              <a:rPr lang="pt-BR" dirty="0"/>
              <a:t>Jornada de reflexão: proibição da realização de propaganda no dia das eleições</a:t>
            </a:r>
          </a:p>
          <a:p>
            <a:endParaRPr lang="pt-BR" dirty="0"/>
          </a:p>
          <a:p>
            <a:r>
              <a:rPr lang="pt-BR" dirty="0"/>
              <a:t>Incisos I e II praticamente absorvidos na redação do inciso III: qualquer espécie</a:t>
            </a:r>
          </a:p>
          <a:p>
            <a:endParaRPr lang="pt-BR" dirty="0"/>
          </a:p>
          <a:p>
            <a:r>
              <a:rPr lang="pt-BR" dirty="0"/>
              <a:t>Não há crime em “deixar a propaganda” ou “omitir-se” em sua retirada</a:t>
            </a:r>
          </a:p>
          <a:p>
            <a:pPr lvl="1"/>
            <a:r>
              <a:rPr lang="pt-BR" dirty="0"/>
              <a:t>Propaganda na madrugada</a:t>
            </a:r>
          </a:p>
          <a:p>
            <a:pPr lvl="1"/>
            <a:r>
              <a:rPr lang="pt-BR" dirty="0"/>
              <a:t>Propaganda na internet</a:t>
            </a:r>
          </a:p>
        </p:txBody>
      </p:sp>
    </p:spTree>
    <p:extLst>
      <p:ext uri="{BB962C8B-B14F-4D97-AF65-F5344CB8AC3E}">
        <p14:creationId xmlns:p14="http://schemas.microsoft.com/office/powerpoint/2010/main" val="16810907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lstStyle/>
          <a:p>
            <a:pPr marL="0" indent="0">
              <a:buNone/>
            </a:pPr>
            <a:r>
              <a:rPr lang="pt-BR" dirty="0"/>
              <a:t>Art. 40. O uso, na propaganda eleitoral, de símbolos, frases ou imagens, associadas ou semelhantes às empregadas por órgão de governo, empresa pública ou sociedade de economia mista constitui crime, punível com detenção, de seis meses a um ano, com a alternativa de prestação de serviços à comunidade pelo mesmo período, e multa no valor de dez mil a vinte mil UFIR.</a:t>
            </a:r>
          </a:p>
        </p:txBody>
      </p:sp>
      <p:sp>
        <p:nvSpPr>
          <p:cNvPr id="4" name="Espaço Reservado para Conteúdo 3"/>
          <p:cNvSpPr>
            <a:spLocks noGrp="1"/>
          </p:cNvSpPr>
          <p:nvPr>
            <p:ph sz="half" idx="2"/>
          </p:nvPr>
        </p:nvSpPr>
        <p:spPr/>
        <p:txBody>
          <a:bodyPr/>
          <a:lstStyle/>
          <a:p>
            <a:r>
              <a:rPr lang="pt-BR" dirty="0"/>
              <a:t>Crime comum</a:t>
            </a:r>
          </a:p>
          <a:p>
            <a:endParaRPr lang="pt-BR" dirty="0"/>
          </a:p>
          <a:p>
            <a:r>
              <a:rPr lang="pt-BR" dirty="0"/>
              <a:t>Evitar que os candidatos se associem ao prestígio de órgãos públicos, programas, etc., com possibilidade de iludir o eleitor</a:t>
            </a:r>
          </a:p>
          <a:p>
            <a:endParaRPr lang="pt-BR" dirty="0"/>
          </a:p>
          <a:p>
            <a:r>
              <a:rPr lang="pt-BR" dirty="0"/>
              <a:t>O que não se permite é o apossamento</a:t>
            </a:r>
          </a:p>
          <a:p>
            <a:endParaRPr lang="pt-BR" dirty="0"/>
          </a:p>
          <a:p>
            <a:r>
              <a:rPr lang="pt-BR" dirty="0"/>
              <a:t>Não abrange uso de bandeiras e da imagem da urna</a:t>
            </a:r>
          </a:p>
        </p:txBody>
      </p:sp>
    </p:spTree>
    <p:extLst>
      <p:ext uri="{BB962C8B-B14F-4D97-AF65-F5344CB8AC3E}">
        <p14:creationId xmlns:p14="http://schemas.microsoft.com/office/powerpoint/2010/main" val="1146171769"/>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85000" lnSpcReduction="10000"/>
          </a:bodyPr>
          <a:lstStyle/>
          <a:p>
            <a:pPr marL="0" indent="0">
              <a:buNone/>
            </a:pPr>
            <a:r>
              <a:rPr lang="pt-BR" dirty="0"/>
              <a:t>Art. 57-H.  [...]</a:t>
            </a:r>
          </a:p>
          <a:p>
            <a:pPr marL="0" indent="0">
              <a:buNone/>
            </a:pPr>
            <a:r>
              <a:rPr lang="pt-BR" dirty="0"/>
              <a:t>§ 1º  Constitui crime a contratação direta ou indireta de grupo de pessoas com a finalidade específica de emitir mensagens ou comentários na internet para ofender a honra ou denegrir a imagem de candidato, partido ou coligação, punível com detenção de 2 (dois) a 4 (quatro) anos e multa de R$ 15.000,00 (quinze mil reais) a R$ 50.000,00 (cinquenta mil reais).</a:t>
            </a:r>
          </a:p>
          <a:p>
            <a:pPr marL="0" indent="0">
              <a:buNone/>
            </a:pPr>
            <a:r>
              <a:rPr lang="pt-BR" dirty="0"/>
              <a:t>§ 2º  Igualmente incorrem em crime, punível com detenção de 6 (seis) meses a 1 (um) ano, com alternativa de prestação de serviços à comunidade pelo mesmo período, e multa de R$ 5.000,00 (cinco mil reais) a R$ 30.000,00 (trinta mil reais), as pessoas contratadas na forma do § 1º.</a:t>
            </a:r>
          </a:p>
        </p:txBody>
      </p:sp>
      <p:sp>
        <p:nvSpPr>
          <p:cNvPr id="4" name="Espaço Reservado para Conteúdo 3"/>
          <p:cNvSpPr>
            <a:spLocks noGrp="1"/>
          </p:cNvSpPr>
          <p:nvPr>
            <p:ph sz="half" idx="2"/>
          </p:nvPr>
        </p:nvSpPr>
        <p:spPr/>
        <p:txBody>
          <a:bodyPr>
            <a:normAutofit fontScale="85000" lnSpcReduction="10000"/>
          </a:bodyPr>
          <a:lstStyle/>
          <a:p>
            <a:r>
              <a:rPr lang="pt-BR" dirty="0"/>
              <a:t>Crime comum</a:t>
            </a:r>
          </a:p>
          <a:p>
            <a:endParaRPr lang="pt-BR" dirty="0"/>
          </a:p>
          <a:p>
            <a:r>
              <a:rPr lang="pt-BR" dirty="0"/>
              <a:t>Tentativa de barrar a propaganda negativa na internet</a:t>
            </a:r>
          </a:p>
          <a:p>
            <a:endParaRPr lang="pt-BR" dirty="0"/>
          </a:p>
          <a:p>
            <a:r>
              <a:rPr lang="pt-BR" dirty="0"/>
              <a:t>Modalidades ativa e passiva divididas em tipos diversos</a:t>
            </a:r>
          </a:p>
          <a:p>
            <a:endParaRPr lang="pt-BR" dirty="0"/>
          </a:p>
          <a:p>
            <a:r>
              <a:rPr lang="pt-BR" dirty="0"/>
              <a:t>Exige dolo específico: para ofender ou denegrir</a:t>
            </a:r>
          </a:p>
          <a:p>
            <a:endParaRPr lang="pt-BR" dirty="0"/>
          </a:p>
          <a:p>
            <a:r>
              <a:rPr lang="pt-BR" dirty="0"/>
              <a:t>Exige-se que a contratação seja de “grupo de pessoas”</a:t>
            </a:r>
          </a:p>
        </p:txBody>
      </p:sp>
    </p:spTree>
    <p:extLst>
      <p:ext uri="{BB962C8B-B14F-4D97-AF65-F5344CB8AC3E}">
        <p14:creationId xmlns:p14="http://schemas.microsoft.com/office/powerpoint/2010/main" val="232170643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92500" lnSpcReduction="20000"/>
          </a:bodyPr>
          <a:lstStyle/>
          <a:p>
            <a:pPr marL="0" indent="0">
              <a:buNone/>
            </a:pPr>
            <a:r>
              <a:rPr lang="pt-BR" dirty="0"/>
              <a:t> Art. 68. [...]</a:t>
            </a:r>
          </a:p>
          <a:p>
            <a:pPr marL="0" indent="0">
              <a:buNone/>
            </a:pPr>
            <a:endParaRPr lang="pt-BR" dirty="0"/>
          </a:p>
          <a:p>
            <a:pPr marL="0" indent="0">
              <a:buNone/>
            </a:pPr>
            <a:r>
              <a:rPr lang="pt-BR" dirty="0"/>
              <a:t>§ 1º O Presidente da Mesa Receptora é obrigado a entregar cópia do boletim de urna aos partidos e coligações concorrentes ao pleito cujos representantes o requeiram até uma hora após a expedição.</a:t>
            </a:r>
          </a:p>
          <a:p>
            <a:pPr marL="0" indent="0">
              <a:buNone/>
            </a:pPr>
            <a:endParaRPr lang="pt-BR" dirty="0"/>
          </a:p>
          <a:p>
            <a:pPr marL="0" indent="0">
              <a:buNone/>
            </a:pPr>
            <a:r>
              <a:rPr lang="pt-BR" dirty="0"/>
              <a:t>§ 2º O descumprimento do disposto no parágrafo anterior constitui crime, punível com detenção, de um a três meses, com a alternativa de prestação de serviço à comunidade pelo mesmo período, e multa no valor de um mil a cinco mil UFIR.</a:t>
            </a:r>
          </a:p>
        </p:txBody>
      </p:sp>
      <p:sp>
        <p:nvSpPr>
          <p:cNvPr id="4" name="Espaço Reservado para Conteúdo 3"/>
          <p:cNvSpPr>
            <a:spLocks noGrp="1"/>
          </p:cNvSpPr>
          <p:nvPr>
            <p:ph sz="half" idx="2"/>
          </p:nvPr>
        </p:nvSpPr>
        <p:spPr/>
        <p:txBody>
          <a:bodyPr>
            <a:normAutofit fontScale="92500" lnSpcReduction="20000"/>
          </a:bodyPr>
          <a:lstStyle/>
          <a:p>
            <a:r>
              <a:rPr lang="pt-BR" dirty="0"/>
              <a:t>Crime próprio: Presidente da Mesa Receptora</a:t>
            </a:r>
          </a:p>
          <a:p>
            <a:endParaRPr lang="pt-BR" dirty="0"/>
          </a:p>
          <a:p>
            <a:r>
              <a:rPr lang="pt-BR" dirty="0"/>
              <a:t>Tem efeito na votação eletrônica</a:t>
            </a:r>
          </a:p>
          <a:p>
            <a:endParaRPr lang="pt-BR" dirty="0"/>
          </a:p>
          <a:p>
            <a:r>
              <a:rPr lang="pt-BR" dirty="0"/>
              <a:t>Exige dolo: atraso por circunstâncias alheias à vontade do agente, negligência ou imperícia não configuram o delito</a:t>
            </a:r>
          </a:p>
          <a:p>
            <a:endParaRPr lang="pt-BR" dirty="0"/>
          </a:p>
          <a:p>
            <a:r>
              <a:rPr lang="pt-BR" dirty="0"/>
              <a:t>Discutível dignidade penal: controle administrativo</a:t>
            </a:r>
          </a:p>
        </p:txBody>
      </p:sp>
    </p:spTree>
    <p:extLst>
      <p:ext uri="{BB962C8B-B14F-4D97-AF65-F5344CB8AC3E}">
        <p14:creationId xmlns:p14="http://schemas.microsoft.com/office/powerpoint/2010/main" val="37809603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85000" lnSpcReduction="10000"/>
          </a:bodyPr>
          <a:lstStyle/>
          <a:p>
            <a:pPr marL="0" indent="0">
              <a:buNone/>
            </a:pPr>
            <a:r>
              <a:rPr lang="pt-BR" dirty="0"/>
              <a:t> Art. 72. Constituem crimes, puníveis com reclusão, de cinco a dez anos:</a:t>
            </a:r>
          </a:p>
          <a:p>
            <a:pPr marL="0" indent="0">
              <a:buNone/>
            </a:pPr>
            <a:r>
              <a:rPr lang="pt-BR" dirty="0"/>
              <a:t>I - obter acesso a sistema de tratamento automático de dados usado pelo serviço eleitoral, a fim de alterar a apuração ou a contagem de votos;</a:t>
            </a:r>
          </a:p>
          <a:p>
            <a:pPr marL="0" indent="0">
              <a:buNone/>
            </a:pPr>
            <a:r>
              <a:rPr lang="pt-BR" dirty="0"/>
              <a:t>II - desenvolver ou introduzir comando, instrução, ou programa de computador capaz de destruir, apagar, eliminar, alterar, gravar ou transmitir dado, instrução ou programa ou provocar qualquer outro resultado diverso do esperado em sistema de tratamento automático de dados usados pelo serviço eleitoral;</a:t>
            </a:r>
          </a:p>
          <a:p>
            <a:pPr marL="0" indent="0">
              <a:buNone/>
            </a:pPr>
            <a:r>
              <a:rPr lang="pt-BR" dirty="0"/>
              <a:t>III - causar, propositadamente, dano físico ao equipamento usado na votação ou na totalização de votos ou a suas partes. </a:t>
            </a:r>
          </a:p>
        </p:txBody>
      </p:sp>
      <p:sp>
        <p:nvSpPr>
          <p:cNvPr id="4" name="Espaço Reservado para Conteúdo 3"/>
          <p:cNvSpPr>
            <a:spLocks noGrp="1"/>
          </p:cNvSpPr>
          <p:nvPr>
            <p:ph sz="half" idx="2"/>
          </p:nvPr>
        </p:nvSpPr>
        <p:spPr/>
        <p:txBody>
          <a:bodyPr>
            <a:normAutofit fontScale="85000" lnSpcReduction="10000"/>
          </a:bodyPr>
          <a:lstStyle/>
          <a:p>
            <a:r>
              <a:rPr lang="pt-BR" dirty="0"/>
              <a:t>Crime comum</a:t>
            </a:r>
          </a:p>
          <a:p>
            <a:endParaRPr lang="pt-BR" dirty="0"/>
          </a:p>
          <a:p>
            <a:r>
              <a:rPr lang="pt-BR" dirty="0"/>
              <a:t>Mais grave crime eleitoral: possibilidade de alteração de resultado global de eleições: peculato informático</a:t>
            </a:r>
          </a:p>
          <a:p>
            <a:endParaRPr lang="pt-BR" dirty="0"/>
          </a:p>
          <a:p>
            <a:r>
              <a:rPr lang="pt-BR" dirty="0"/>
              <a:t>Abrange:</a:t>
            </a:r>
          </a:p>
          <a:p>
            <a:pPr lvl="1"/>
            <a:r>
              <a:rPr lang="pt-BR" dirty="0"/>
              <a:t>o acesso com fim de alterar apuração ou contagem</a:t>
            </a:r>
          </a:p>
          <a:p>
            <a:pPr lvl="1"/>
            <a:r>
              <a:rPr lang="pt-BR" dirty="0"/>
              <a:t>Desenvolvimento ou introdução de programa com capacidade específica</a:t>
            </a:r>
          </a:p>
          <a:p>
            <a:pPr lvl="1"/>
            <a:r>
              <a:rPr lang="pt-BR" dirty="0"/>
              <a:t>Dano físico ao equipamento da votação eletrônica</a:t>
            </a:r>
          </a:p>
        </p:txBody>
      </p:sp>
    </p:spTree>
    <p:extLst>
      <p:ext uri="{BB962C8B-B14F-4D97-AF65-F5344CB8AC3E}">
        <p14:creationId xmlns:p14="http://schemas.microsoft.com/office/powerpoint/2010/main" val="2957149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fixação do quantum mínimo de pena restritiva de liberdade	</a:t>
            </a:r>
          </a:p>
        </p:txBody>
      </p:sp>
      <p:sp>
        <p:nvSpPr>
          <p:cNvPr id="3" name="Espaço Reservado para Conteúdo 2"/>
          <p:cNvSpPr>
            <a:spLocks noGrp="1"/>
          </p:cNvSpPr>
          <p:nvPr>
            <p:ph idx="1"/>
          </p:nvPr>
        </p:nvSpPr>
        <p:spPr/>
        <p:txBody>
          <a:bodyPr/>
          <a:lstStyle/>
          <a:p>
            <a:r>
              <a:rPr lang="pt-BR" dirty="0"/>
              <a:t>CE:</a:t>
            </a:r>
          </a:p>
          <a:p>
            <a:endParaRPr lang="pt-BR" dirty="0"/>
          </a:p>
          <a:p>
            <a:pPr marL="0" indent="0">
              <a:buNone/>
            </a:pPr>
            <a:r>
              <a:rPr lang="pt-BR" dirty="0"/>
              <a:t>Art. 284. Sempre que </a:t>
            </a:r>
            <a:r>
              <a:rPr lang="pt-BR" dirty="0" err="1"/>
              <a:t>êste</a:t>
            </a:r>
            <a:r>
              <a:rPr lang="pt-BR" dirty="0"/>
              <a:t> Código não indicar o grau mínimo, entende-se que será ele de quinze dias para a pena de detenção e de um ano para a de reclusão.</a:t>
            </a:r>
          </a:p>
          <a:p>
            <a:pPr marL="0" indent="0">
              <a:buNone/>
            </a:pPr>
            <a:endParaRPr lang="pt-BR" dirty="0"/>
          </a:p>
          <a:p>
            <a:r>
              <a:rPr lang="pt-BR" dirty="0"/>
              <a:t>Forma antiga de redação, que dispensa explicitar o mínimo de pena em cada tipo penal</a:t>
            </a:r>
          </a:p>
        </p:txBody>
      </p:sp>
    </p:spTree>
    <p:extLst>
      <p:ext uri="{BB962C8B-B14F-4D97-AF65-F5344CB8AC3E}">
        <p14:creationId xmlns:p14="http://schemas.microsoft.com/office/powerpoint/2010/main" val="49896749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85000" lnSpcReduction="10000"/>
          </a:bodyPr>
          <a:lstStyle/>
          <a:p>
            <a:pPr marL="0" indent="0">
              <a:buNone/>
            </a:pPr>
            <a:r>
              <a:rPr lang="pt-BR" dirty="0"/>
              <a:t> Art. 72. Constituem crimes, puníveis com reclusão, de cinco a dez anos:</a:t>
            </a:r>
          </a:p>
          <a:p>
            <a:pPr marL="0" indent="0">
              <a:buNone/>
            </a:pPr>
            <a:r>
              <a:rPr lang="pt-BR" dirty="0"/>
              <a:t>I - obter acesso a sistema de tratamento automático de dados usado pelo serviço eleitoral, a fim de alterar a apuração ou a contagem de votos;</a:t>
            </a:r>
          </a:p>
          <a:p>
            <a:pPr marL="0" indent="0">
              <a:buNone/>
            </a:pPr>
            <a:r>
              <a:rPr lang="pt-BR" dirty="0"/>
              <a:t>II - desenvolver ou introduzir comando, instrução, ou programa de computador capaz de destruir, apagar, eliminar, alterar, gravar ou transmitir dado, instrução ou programa ou provocar qualquer outro resultado diverso do esperado em sistema de tratamento automático de dados usados pelo serviço eleitoral;</a:t>
            </a:r>
          </a:p>
          <a:p>
            <a:pPr marL="0" indent="0">
              <a:buNone/>
            </a:pPr>
            <a:r>
              <a:rPr lang="pt-BR" dirty="0"/>
              <a:t>III - causar, propositadamente, dano físico ao equipamento usado na votação ou na totalização de votos ou a suas partes. </a:t>
            </a:r>
          </a:p>
        </p:txBody>
      </p:sp>
      <p:sp>
        <p:nvSpPr>
          <p:cNvPr id="4" name="Espaço Reservado para Conteúdo 3"/>
          <p:cNvSpPr>
            <a:spLocks noGrp="1"/>
          </p:cNvSpPr>
          <p:nvPr>
            <p:ph sz="half" idx="2"/>
          </p:nvPr>
        </p:nvSpPr>
        <p:spPr/>
        <p:txBody>
          <a:bodyPr>
            <a:normAutofit fontScale="85000" lnSpcReduction="10000"/>
          </a:bodyPr>
          <a:lstStyle/>
          <a:p>
            <a:r>
              <a:rPr lang="pt-BR" dirty="0"/>
              <a:t>Se houver a efetiva alteração do resultado eleitoral, ocorre concurso com o crime do art. 315 do CE</a:t>
            </a:r>
          </a:p>
          <a:p>
            <a:endParaRPr lang="pt-BR" dirty="0"/>
          </a:p>
          <a:p>
            <a:r>
              <a:rPr lang="pt-BR" dirty="0"/>
              <a:t>Desproporção entre as sanções dos incisos I e II e a do inciso III: mero dano a uma urna</a:t>
            </a:r>
          </a:p>
        </p:txBody>
      </p:sp>
    </p:spTree>
    <p:extLst>
      <p:ext uri="{BB962C8B-B14F-4D97-AF65-F5344CB8AC3E}">
        <p14:creationId xmlns:p14="http://schemas.microsoft.com/office/powerpoint/2010/main" val="2992204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normAutofit fontScale="70000" lnSpcReduction="20000"/>
          </a:bodyPr>
          <a:lstStyle/>
          <a:p>
            <a:pPr marL="0" indent="0">
              <a:buNone/>
            </a:pPr>
            <a:r>
              <a:rPr lang="pt-BR" dirty="0"/>
              <a:t>Art. 87. Na apuração, será garantido aos fiscais e delegados dos partidos e coligações o direito de observar diretamente, a distância não superior a um metro da mesa, a abertura da urna, a abertura e a contagem das cédulas e o preenchimento do boletim .</a:t>
            </a:r>
          </a:p>
          <a:p>
            <a:pPr marL="0" indent="0">
              <a:buNone/>
            </a:pPr>
            <a:r>
              <a:rPr lang="pt-BR" dirty="0"/>
              <a:t>§ 2º Ao final da transcrição dos resultados apurados no boletim, o Presidente da Junta Eleitoral é obrigado a entregar cópia deste aos partidos e coligações concorrentes ao pleito cujos representantes o requeiram até uma hora após sua expedição.</a:t>
            </a:r>
          </a:p>
          <a:p>
            <a:pPr marL="0" indent="0">
              <a:buNone/>
            </a:pPr>
            <a:r>
              <a:rPr lang="pt-BR" dirty="0"/>
              <a:t>§ 3º Para os fins do disposto no parágrafo anterior, cada partido ou coligação poderá credenciar até três fiscais perante a Junta Eleitoral, funcionando um de cada vez.</a:t>
            </a:r>
          </a:p>
          <a:p>
            <a:pPr marL="0" indent="0">
              <a:buNone/>
            </a:pPr>
            <a:r>
              <a:rPr lang="pt-BR" dirty="0"/>
              <a:t>§ 4º O descumprimento de qualquer das disposições deste artigo constitui crime, punível com detenção de um a três meses, com a alternativa de prestação de serviços à comunidade pelo mesmo período e multa, no valor de um mil a cinco mil UFIR.</a:t>
            </a:r>
          </a:p>
        </p:txBody>
      </p:sp>
      <p:sp>
        <p:nvSpPr>
          <p:cNvPr id="4" name="Espaço Reservado para Conteúdo 3"/>
          <p:cNvSpPr>
            <a:spLocks noGrp="1"/>
          </p:cNvSpPr>
          <p:nvPr>
            <p:ph sz="half" idx="2"/>
          </p:nvPr>
        </p:nvSpPr>
        <p:spPr/>
        <p:txBody>
          <a:bodyPr>
            <a:normAutofit fontScale="70000" lnSpcReduction="20000"/>
          </a:bodyPr>
          <a:lstStyle/>
          <a:p>
            <a:r>
              <a:rPr lang="pt-BR" dirty="0"/>
              <a:t>Crime próprio</a:t>
            </a:r>
          </a:p>
          <a:p>
            <a:endParaRPr lang="pt-BR" dirty="0"/>
          </a:p>
          <a:p>
            <a:r>
              <a:rPr lang="pt-BR" dirty="0"/>
              <a:t>Busca punir de forma autônoma o ato preparatório de fraude eleitoral: negativa de fiscalização</a:t>
            </a:r>
          </a:p>
          <a:p>
            <a:endParaRPr lang="pt-BR" dirty="0"/>
          </a:p>
          <a:p>
            <a:r>
              <a:rPr lang="pt-BR" dirty="0"/>
              <a:t>Caso de antecipação de perigo</a:t>
            </a:r>
          </a:p>
          <a:p>
            <a:endParaRPr lang="pt-BR" dirty="0"/>
          </a:p>
          <a:p>
            <a:r>
              <a:rPr lang="pt-BR" dirty="0"/>
              <a:t>Tem aplicação no caso da votação manual</a:t>
            </a:r>
          </a:p>
        </p:txBody>
      </p:sp>
    </p:spTree>
    <p:extLst>
      <p:ext uri="{BB962C8B-B14F-4D97-AF65-F5344CB8AC3E}">
        <p14:creationId xmlns:p14="http://schemas.microsoft.com/office/powerpoint/2010/main" val="5233020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lstStyle/>
          <a:p>
            <a:pPr marL="0" indent="0">
              <a:buNone/>
            </a:pPr>
            <a:r>
              <a:rPr lang="pt-BR" dirty="0"/>
              <a:t>Art. 90. Aos crimes definidos nesta Lei, aplica-se o disposto nos arts. 287 e 355 a 364 da Lei nº 4.737, de 15 de julho de 1965 - Código Eleitoral.</a:t>
            </a:r>
          </a:p>
          <a:p>
            <a:pPr marL="0" indent="0">
              <a:buNone/>
            </a:pPr>
            <a:endParaRPr lang="pt-BR" dirty="0"/>
          </a:p>
          <a:p>
            <a:pPr marL="0" indent="0">
              <a:buNone/>
            </a:pPr>
            <a:r>
              <a:rPr lang="pt-BR" dirty="0"/>
              <a:t>§ 1º Para os efeitos desta Lei, respondem penalmente pelos partidos e coligações os seus representantes legais.</a:t>
            </a:r>
          </a:p>
          <a:p>
            <a:pPr marL="0" indent="0">
              <a:buNone/>
            </a:pPr>
            <a:endParaRPr lang="pt-BR" dirty="0"/>
          </a:p>
          <a:p>
            <a:pPr marL="0" indent="0">
              <a:buNone/>
            </a:pPr>
            <a:r>
              <a:rPr lang="pt-BR" dirty="0"/>
              <a:t>§ 2º Nos casos de reincidência, as penas pecuniárias previstas nesta Lei aplicam-se em dobro.</a:t>
            </a:r>
          </a:p>
        </p:txBody>
      </p:sp>
      <p:sp>
        <p:nvSpPr>
          <p:cNvPr id="4" name="Espaço Reservado para Conteúdo 3"/>
          <p:cNvSpPr>
            <a:spLocks noGrp="1"/>
          </p:cNvSpPr>
          <p:nvPr>
            <p:ph sz="half" idx="2"/>
          </p:nvPr>
        </p:nvSpPr>
        <p:spPr/>
        <p:txBody>
          <a:bodyPr/>
          <a:lstStyle/>
          <a:p>
            <a:r>
              <a:rPr lang="pt-BR" dirty="0"/>
              <a:t>Aplicação subsidiária das regras do Código Penal também aos crimes da L. 9.504/97</a:t>
            </a:r>
          </a:p>
          <a:p>
            <a:endParaRPr lang="pt-BR" dirty="0"/>
          </a:p>
          <a:p>
            <a:r>
              <a:rPr lang="pt-BR" dirty="0"/>
              <a:t>Os representantes legais de partidos e coligações apenas respondem na medida de sua culpabilidade</a:t>
            </a:r>
          </a:p>
          <a:p>
            <a:endParaRPr lang="pt-BR" dirty="0"/>
          </a:p>
          <a:p>
            <a:r>
              <a:rPr lang="pt-BR" dirty="0"/>
              <a:t>Regra específica de incremento de pena de multa no caso de reincidência: apenas nos crimes da L. 9.504/97</a:t>
            </a:r>
          </a:p>
        </p:txBody>
      </p:sp>
    </p:spTree>
    <p:extLst>
      <p:ext uri="{BB962C8B-B14F-4D97-AF65-F5344CB8AC3E}">
        <p14:creationId xmlns:p14="http://schemas.microsoft.com/office/powerpoint/2010/main" val="398649621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9.504/97</a:t>
            </a:r>
          </a:p>
        </p:txBody>
      </p:sp>
      <p:sp>
        <p:nvSpPr>
          <p:cNvPr id="3" name="Espaço Reservado para Conteúdo 2"/>
          <p:cNvSpPr>
            <a:spLocks noGrp="1"/>
          </p:cNvSpPr>
          <p:nvPr>
            <p:ph sz="half" idx="1"/>
          </p:nvPr>
        </p:nvSpPr>
        <p:spPr/>
        <p:txBody>
          <a:bodyPr/>
          <a:lstStyle/>
          <a:p>
            <a:pPr marL="0" indent="0">
              <a:buNone/>
            </a:pPr>
            <a:r>
              <a:rPr lang="pt-BR" dirty="0"/>
              <a:t>Art. 91. [...]</a:t>
            </a:r>
          </a:p>
          <a:p>
            <a:pPr marL="0" indent="0">
              <a:buNone/>
            </a:pPr>
            <a:endParaRPr lang="pt-BR" dirty="0"/>
          </a:p>
          <a:p>
            <a:pPr marL="0" indent="0">
              <a:buNone/>
            </a:pPr>
            <a:r>
              <a:rPr lang="pt-BR" dirty="0"/>
              <a:t>Parágrafo único. A retenção de título eleitoral ou do comprovante de alistamento eleitoral constitui crime, punível com detenção, de um a três meses, com a alternativa de prestação de serviços à comunidade por igual período, e multa no valor de cinco mil a dez mil UFIR.</a:t>
            </a:r>
          </a:p>
        </p:txBody>
      </p:sp>
      <p:sp>
        <p:nvSpPr>
          <p:cNvPr id="4" name="Espaço Reservado para Conteúdo 3"/>
          <p:cNvSpPr>
            <a:spLocks noGrp="1"/>
          </p:cNvSpPr>
          <p:nvPr>
            <p:ph sz="half" idx="2"/>
          </p:nvPr>
        </p:nvSpPr>
        <p:spPr/>
        <p:txBody>
          <a:bodyPr/>
          <a:lstStyle/>
          <a:p>
            <a:r>
              <a:rPr lang="pt-BR" dirty="0"/>
              <a:t>Crime próprio: leitura sistemática aponta que somente o servidor da Justiça Eleitoral pode praticar</a:t>
            </a:r>
          </a:p>
          <a:p>
            <a:endParaRPr lang="pt-BR" dirty="0"/>
          </a:p>
          <a:p>
            <a:r>
              <a:rPr lang="pt-BR" dirty="0"/>
              <a:t>Não exige que a retenção seja contra a vontade do eleitor</a:t>
            </a:r>
          </a:p>
          <a:p>
            <a:endParaRPr lang="pt-BR" dirty="0"/>
          </a:p>
          <a:p>
            <a:r>
              <a:rPr lang="pt-BR" dirty="0"/>
              <a:t>Tinha com objetivo evitar o “voto de cabresto”, já que era obrigatório o título para a votação: há dignidade penal hoje?</a:t>
            </a:r>
          </a:p>
        </p:txBody>
      </p:sp>
    </p:spTree>
    <p:extLst>
      <p:ext uri="{BB962C8B-B14F-4D97-AF65-F5344CB8AC3E}">
        <p14:creationId xmlns:p14="http://schemas.microsoft.com/office/powerpoint/2010/main" val="224754328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fontScale="85000" lnSpcReduction="10000"/>
          </a:bodyPr>
          <a:lstStyle/>
          <a:p>
            <a:pPr marL="0" indent="0">
              <a:buNone/>
            </a:pPr>
            <a:r>
              <a:rPr lang="pt-BR" dirty="0"/>
              <a:t> Art. 11. Constitui crime eleitoral:</a:t>
            </a:r>
          </a:p>
          <a:p>
            <a:pPr marL="0" indent="0">
              <a:buNone/>
            </a:pPr>
            <a:endParaRPr lang="pt-BR" dirty="0"/>
          </a:p>
          <a:p>
            <a:pPr marL="0" indent="0">
              <a:buNone/>
            </a:pPr>
            <a:r>
              <a:rPr lang="pt-BR" dirty="0"/>
              <a:t>I - descumprir, o responsável por órgão, repartição ou unidade do serviço público, o dever imposto no art. 3º, ou prestar, informação inexata que vise a elidir, total ou parcialmente, a contribuição de que ele trata:</a:t>
            </a:r>
          </a:p>
          <a:p>
            <a:pPr marL="0" indent="0">
              <a:buNone/>
            </a:pPr>
            <a:endParaRPr lang="pt-BR" dirty="0"/>
          </a:p>
          <a:p>
            <a:pPr marL="0" indent="0">
              <a:buNone/>
            </a:pPr>
            <a:r>
              <a:rPr lang="pt-BR" dirty="0"/>
              <a:t>Pena - detenção de quinze dias a seis meses e pagamento de 60 a 100 dias - multa;</a:t>
            </a:r>
          </a:p>
        </p:txBody>
      </p:sp>
      <p:sp>
        <p:nvSpPr>
          <p:cNvPr id="4" name="Espaço Reservado para Conteúdo 3"/>
          <p:cNvSpPr>
            <a:spLocks noGrp="1"/>
          </p:cNvSpPr>
          <p:nvPr>
            <p:ph sz="half" idx="2"/>
          </p:nvPr>
        </p:nvSpPr>
        <p:spPr/>
        <p:txBody>
          <a:bodyPr>
            <a:normAutofit fontScale="85000" lnSpcReduction="10000"/>
          </a:bodyPr>
          <a:lstStyle/>
          <a:p>
            <a:pPr marL="0" indent="0">
              <a:buNone/>
            </a:pPr>
            <a:r>
              <a:rPr lang="pt-BR" dirty="0"/>
              <a:t>Art. 3º Até </a:t>
            </a:r>
            <a:r>
              <a:rPr lang="pt-BR" dirty="0" err="1"/>
              <a:t>cinqüenta</a:t>
            </a:r>
            <a:r>
              <a:rPr lang="pt-BR" dirty="0"/>
              <a:t> dias antes da data do pleito, os responsáveis por todas as repartições, órgãos e unidades do serviço público federal, estadual e municipal oficiarão à Justiça Eleitoral, informando o número, a espécie e lotação dos veículos e embarcações de sua propriedade, e justificando, se for o caso, a ocorrência da exceção prevista no parágrafo 1º do art. 1º desta Lei.</a:t>
            </a:r>
          </a:p>
          <a:p>
            <a:pPr marL="0" indent="0">
              <a:buNone/>
            </a:pPr>
            <a:endParaRPr lang="pt-BR" dirty="0"/>
          </a:p>
          <a:p>
            <a:pPr marL="0" indent="0">
              <a:buNone/>
            </a:pPr>
            <a:r>
              <a:rPr lang="pt-BR" dirty="0"/>
              <a:t>Art. 1º [...]</a:t>
            </a:r>
          </a:p>
          <a:p>
            <a:pPr marL="0" indent="0">
              <a:buNone/>
            </a:pPr>
            <a:r>
              <a:rPr lang="pt-BR" dirty="0"/>
              <a:t>§ 1º Excetuam-se do disposto neste artigo os veículos e embarcações em número justificadamente indispensável ao funcionamento de serviço público insusceptível de interrupção.</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31102170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a:bodyPr>
          <a:lstStyle/>
          <a:p>
            <a:pPr marL="0" indent="0">
              <a:buNone/>
            </a:pPr>
            <a:r>
              <a:rPr lang="pt-BR" dirty="0"/>
              <a:t> Art. 11. Constitui crime eleitoral:</a:t>
            </a:r>
          </a:p>
          <a:p>
            <a:pPr marL="0" indent="0">
              <a:buNone/>
            </a:pPr>
            <a:endParaRPr lang="pt-BR" dirty="0"/>
          </a:p>
          <a:p>
            <a:pPr marL="0" indent="0">
              <a:buNone/>
            </a:pPr>
            <a:r>
              <a:rPr lang="pt-BR" dirty="0"/>
              <a:t>I - descumprir, o responsável por órgão, repartição ou unidade do serviço público, o dever imposto no art. 3º, ou prestar, informação inexata que vise a elidir, total ou parcialmente, a contribuição de que ele trata:</a:t>
            </a:r>
          </a:p>
          <a:p>
            <a:pPr marL="0" indent="0">
              <a:buNone/>
            </a:pPr>
            <a:endParaRPr lang="pt-BR" dirty="0"/>
          </a:p>
          <a:p>
            <a:pPr marL="0" indent="0">
              <a:buNone/>
            </a:pPr>
            <a:r>
              <a:rPr lang="pt-BR" dirty="0"/>
              <a:t>Pena - detenção de quinze dias a seis meses e pagamento de 60 a 100 dias - multa;</a:t>
            </a:r>
          </a:p>
        </p:txBody>
      </p:sp>
      <p:sp>
        <p:nvSpPr>
          <p:cNvPr id="4" name="Espaço Reservado para Conteúdo 3"/>
          <p:cNvSpPr>
            <a:spLocks noGrp="1"/>
          </p:cNvSpPr>
          <p:nvPr>
            <p:ph sz="half" idx="2"/>
          </p:nvPr>
        </p:nvSpPr>
        <p:spPr/>
        <p:txBody>
          <a:bodyPr>
            <a:normAutofit/>
          </a:bodyPr>
          <a:lstStyle/>
          <a:p>
            <a:r>
              <a:rPr lang="pt-BR" dirty="0"/>
              <a:t>Crime próprio</a:t>
            </a:r>
          </a:p>
          <a:p>
            <a:endParaRPr lang="pt-BR" dirty="0"/>
          </a:p>
          <a:p>
            <a:r>
              <a:rPr lang="pt-BR" dirty="0"/>
              <a:t>Excesso de referências a outras normas</a:t>
            </a:r>
          </a:p>
          <a:p>
            <a:endParaRPr lang="pt-BR" dirty="0"/>
          </a:p>
          <a:p>
            <a:r>
              <a:rPr lang="pt-BR" dirty="0"/>
              <a:t>Modalidade omissiva (deixar de informar) ou comissiva (informar de modo inexato, com dolo específico de elidir)</a:t>
            </a:r>
          </a:p>
          <a:p>
            <a:pPr marL="0" indent="0">
              <a:buNone/>
            </a:pPr>
            <a:endParaRPr lang="pt-BR" dirty="0"/>
          </a:p>
        </p:txBody>
      </p:sp>
    </p:spTree>
    <p:extLst>
      <p:ext uri="{BB962C8B-B14F-4D97-AF65-F5344CB8AC3E}">
        <p14:creationId xmlns:p14="http://schemas.microsoft.com/office/powerpoint/2010/main" val="303467847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a:bodyPr>
          <a:lstStyle/>
          <a:p>
            <a:pPr marL="0" indent="0">
              <a:buNone/>
            </a:pPr>
            <a:r>
              <a:rPr lang="pt-BR" dirty="0"/>
              <a:t>Art. 11. Constitui crime eleitoral:</a:t>
            </a:r>
          </a:p>
          <a:p>
            <a:pPr marL="0" indent="0">
              <a:buNone/>
            </a:pPr>
            <a:endParaRPr lang="pt-BR" dirty="0"/>
          </a:p>
          <a:p>
            <a:pPr marL="0" indent="0">
              <a:buNone/>
            </a:pPr>
            <a:r>
              <a:rPr lang="pt-BR" dirty="0"/>
              <a:t>II - desatender à requisição de que trata o art. 2º:</a:t>
            </a:r>
          </a:p>
          <a:p>
            <a:pPr marL="0" indent="0">
              <a:buNone/>
            </a:pPr>
            <a:endParaRPr lang="pt-BR" dirty="0"/>
          </a:p>
          <a:p>
            <a:pPr marL="0" indent="0">
              <a:buNone/>
            </a:pPr>
            <a:r>
              <a:rPr lang="pt-BR" dirty="0"/>
              <a:t>Pena - pagamento de 200 a 300 dias-multa, além da apreensão do veículo para o fim previsto;</a:t>
            </a:r>
          </a:p>
        </p:txBody>
      </p:sp>
      <p:sp>
        <p:nvSpPr>
          <p:cNvPr id="4" name="Espaço Reservado para Conteúdo 3"/>
          <p:cNvSpPr>
            <a:spLocks noGrp="1"/>
          </p:cNvSpPr>
          <p:nvPr>
            <p:ph sz="half" idx="2"/>
          </p:nvPr>
        </p:nvSpPr>
        <p:spPr/>
        <p:txBody>
          <a:bodyPr>
            <a:normAutofit/>
          </a:bodyPr>
          <a:lstStyle/>
          <a:p>
            <a:pPr marL="0" indent="0">
              <a:buNone/>
            </a:pPr>
            <a:r>
              <a:rPr lang="pt-BR" dirty="0"/>
              <a:t>Art. 2º Se a utilização de veículos pertencentes às entidades previstas no art. 1º não for suficiente para atender ao disposto nesta Lei, a Justiça Eleitoral requisitará veículos e embarcações a particulares, de preferência os de aluguel.</a:t>
            </a:r>
          </a:p>
          <a:p>
            <a:pPr marL="0" indent="0">
              <a:buNone/>
            </a:pPr>
            <a:endParaRPr lang="pt-BR" dirty="0"/>
          </a:p>
        </p:txBody>
      </p:sp>
    </p:spTree>
    <p:extLst>
      <p:ext uri="{BB962C8B-B14F-4D97-AF65-F5344CB8AC3E}">
        <p14:creationId xmlns:p14="http://schemas.microsoft.com/office/powerpoint/2010/main" val="4738437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a:bodyPr>
          <a:lstStyle/>
          <a:p>
            <a:pPr marL="0" indent="0">
              <a:buNone/>
            </a:pPr>
            <a:r>
              <a:rPr lang="pt-BR" dirty="0"/>
              <a:t>Art. 11. Constitui crime eleitoral:</a:t>
            </a:r>
          </a:p>
          <a:p>
            <a:pPr marL="0" indent="0">
              <a:buNone/>
            </a:pPr>
            <a:endParaRPr lang="pt-BR" dirty="0"/>
          </a:p>
          <a:p>
            <a:pPr marL="0" indent="0">
              <a:buNone/>
            </a:pPr>
            <a:r>
              <a:rPr lang="pt-BR" dirty="0"/>
              <a:t>II - desatender à requisição de que trata o art. 2º:</a:t>
            </a:r>
          </a:p>
          <a:p>
            <a:pPr marL="0" indent="0">
              <a:buNone/>
            </a:pPr>
            <a:endParaRPr lang="pt-BR" dirty="0"/>
          </a:p>
          <a:p>
            <a:pPr marL="0" indent="0">
              <a:buNone/>
            </a:pPr>
            <a:r>
              <a:rPr lang="pt-BR" dirty="0"/>
              <a:t>Pena - pagamento de 200 a 300 dias-multa, além da apreensão do veículo para o fim previsto;</a:t>
            </a:r>
          </a:p>
        </p:txBody>
      </p:sp>
      <p:sp>
        <p:nvSpPr>
          <p:cNvPr id="4" name="Espaço Reservado para Conteúdo 3"/>
          <p:cNvSpPr>
            <a:spLocks noGrp="1"/>
          </p:cNvSpPr>
          <p:nvPr>
            <p:ph sz="half" idx="2"/>
          </p:nvPr>
        </p:nvSpPr>
        <p:spPr/>
        <p:txBody>
          <a:bodyPr>
            <a:normAutofit/>
          </a:bodyPr>
          <a:lstStyle/>
          <a:p>
            <a:r>
              <a:rPr lang="pt-BR" dirty="0"/>
              <a:t>Crime próprio: daquele que teve veículo requisitado</a:t>
            </a:r>
          </a:p>
          <a:p>
            <a:endParaRPr lang="pt-BR" dirty="0"/>
          </a:p>
          <a:p>
            <a:r>
              <a:rPr lang="pt-BR" dirty="0"/>
              <a:t>Constitucionalidade duvidosa, uma vez que a requisição de bem particular somente pode ocorrer em caso de “iminente perigo público”: art. 5º, XXV</a:t>
            </a:r>
          </a:p>
        </p:txBody>
      </p:sp>
    </p:spTree>
    <p:extLst>
      <p:ext uri="{BB962C8B-B14F-4D97-AF65-F5344CB8AC3E}">
        <p14:creationId xmlns:p14="http://schemas.microsoft.com/office/powerpoint/2010/main" val="416272008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lnSpcReduction="10000"/>
          </a:bodyPr>
          <a:lstStyle/>
          <a:p>
            <a:pPr marL="0" indent="0">
              <a:buNone/>
            </a:pPr>
            <a:r>
              <a:rPr lang="pt-BR" dirty="0"/>
              <a:t>Art. 11. Constitui crime eleitoral:</a:t>
            </a:r>
          </a:p>
          <a:p>
            <a:pPr marL="0" indent="0">
              <a:buNone/>
            </a:pPr>
            <a:endParaRPr lang="pt-BR" dirty="0"/>
          </a:p>
          <a:p>
            <a:pPr marL="0" indent="0">
              <a:buNone/>
            </a:pPr>
            <a:r>
              <a:rPr lang="pt-BR" dirty="0"/>
              <a:t>III - descumprir a proibição dos artigos 5º, 8º e 10º;</a:t>
            </a:r>
          </a:p>
          <a:p>
            <a:pPr marL="0" indent="0">
              <a:buNone/>
            </a:pPr>
            <a:endParaRPr lang="pt-BR" dirty="0"/>
          </a:p>
          <a:p>
            <a:pPr marL="0" indent="0">
              <a:buNone/>
            </a:pPr>
            <a:r>
              <a:rPr lang="pt-BR" dirty="0"/>
              <a:t>Pena - reclusão de quatro a seis anos e pagamento de 200 a 300 dias-multa (art. 302 do Código Eleitoral);</a:t>
            </a:r>
          </a:p>
          <a:p>
            <a:pPr marL="0" indent="0">
              <a:buNone/>
            </a:pPr>
            <a:endParaRPr lang="pt-BR" dirty="0"/>
          </a:p>
        </p:txBody>
      </p:sp>
      <p:sp>
        <p:nvSpPr>
          <p:cNvPr id="4" name="Espaço Reservado para Conteúdo 3"/>
          <p:cNvSpPr>
            <a:spLocks noGrp="1"/>
          </p:cNvSpPr>
          <p:nvPr>
            <p:ph sz="half" idx="2"/>
          </p:nvPr>
        </p:nvSpPr>
        <p:spPr/>
        <p:txBody>
          <a:bodyPr>
            <a:normAutofit lnSpcReduction="10000"/>
          </a:bodyPr>
          <a:lstStyle/>
          <a:p>
            <a:pPr marL="0" indent="0">
              <a:buNone/>
            </a:pPr>
            <a:r>
              <a:rPr lang="pt-BR" dirty="0"/>
              <a:t>Art. 5º Nenhum veículo ou embarcação poderá fazer transporte de eleitores desde o dia anterior até o posterior à eleição, salvo:</a:t>
            </a:r>
          </a:p>
          <a:p>
            <a:pPr marL="0" indent="0">
              <a:buNone/>
            </a:pPr>
            <a:r>
              <a:rPr lang="pt-BR" dirty="0"/>
              <a:t>I - a serviço da Justiça Eleitoral;</a:t>
            </a:r>
          </a:p>
          <a:p>
            <a:pPr marL="0" indent="0">
              <a:buNone/>
            </a:pPr>
            <a:r>
              <a:rPr lang="pt-BR" dirty="0"/>
              <a:t>II - coletivos de linhas regulares e não fretados;</a:t>
            </a:r>
          </a:p>
          <a:p>
            <a:pPr marL="0" indent="0">
              <a:buNone/>
            </a:pPr>
            <a:r>
              <a:rPr lang="pt-BR" dirty="0"/>
              <a:t>III - de uso individual do proprietário, para o exercício do próprio voto e dos membros da sua família;</a:t>
            </a:r>
          </a:p>
          <a:p>
            <a:pPr marL="0" indent="0">
              <a:buNone/>
            </a:pPr>
            <a:r>
              <a:rPr lang="pt-BR" dirty="0"/>
              <a:t>IV - o serviço normal, sem finalidade eleitoral, de veículos de aluguel não atingidos pela requisição de que trata o art. 2º.</a:t>
            </a:r>
          </a:p>
          <a:p>
            <a:pPr marL="0" indent="0">
              <a:buNone/>
            </a:pPr>
            <a:endParaRPr lang="pt-BR" dirty="0"/>
          </a:p>
        </p:txBody>
      </p:sp>
    </p:spTree>
    <p:extLst>
      <p:ext uri="{BB962C8B-B14F-4D97-AF65-F5344CB8AC3E}">
        <p14:creationId xmlns:p14="http://schemas.microsoft.com/office/powerpoint/2010/main" val="107985249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a:bodyPr>
          <a:lstStyle/>
          <a:p>
            <a:pPr marL="0" indent="0">
              <a:buNone/>
            </a:pPr>
            <a:r>
              <a:rPr lang="pt-BR" dirty="0"/>
              <a:t>Art. 11. Constitui crime eleitoral:</a:t>
            </a:r>
          </a:p>
          <a:p>
            <a:pPr marL="0" indent="0">
              <a:buNone/>
            </a:pPr>
            <a:endParaRPr lang="pt-BR" dirty="0"/>
          </a:p>
          <a:p>
            <a:pPr marL="0" indent="0">
              <a:buNone/>
            </a:pPr>
            <a:r>
              <a:rPr lang="pt-BR" dirty="0"/>
              <a:t>III - descumprir a proibição dos artigos 5º, 8º e 10º;</a:t>
            </a:r>
          </a:p>
          <a:p>
            <a:pPr marL="0" indent="0">
              <a:buNone/>
            </a:pPr>
            <a:endParaRPr lang="pt-BR" dirty="0"/>
          </a:p>
          <a:p>
            <a:pPr marL="0" indent="0">
              <a:buNone/>
            </a:pPr>
            <a:r>
              <a:rPr lang="pt-BR" dirty="0"/>
              <a:t>Pena - reclusão de quatro a seis anos e pagamento de 200 a 300 dias-multa (art. 302 do Código Eleitoral);</a:t>
            </a:r>
          </a:p>
          <a:p>
            <a:pPr marL="0" indent="0">
              <a:buNone/>
            </a:pPr>
            <a:endParaRPr lang="pt-BR" dirty="0"/>
          </a:p>
        </p:txBody>
      </p:sp>
      <p:sp>
        <p:nvSpPr>
          <p:cNvPr id="4" name="Espaço Reservado para Conteúdo 3"/>
          <p:cNvSpPr>
            <a:spLocks noGrp="1"/>
          </p:cNvSpPr>
          <p:nvPr>
            <p:ph sz="half" idx="2"/>
          </p:nvPr>
        </p:nvSpPr>
        <p:spPr/>
        <p:txBody>
          <a:bodyPr>
            <a:normAutofit/>
          </a:bodyPr>
          <a:lstStyle/>
          <a:p>
            <a:r>
              <a:rPr lang="pt-BR" dirty="0"/>
              <a:t>Crime comum</a:t>
            </a:r>
          </a:p>
          <a:p>
            <a:endParaRPr lang="pt-BR" dirty="0"/>
          </a:p>
          <a:p>
            <a:r>
              <a:rPr lang="pt-BR" dirty="0"/>
              <a:t>Proíbe quase de forma absoluta o fornecimento por particulares de transporte a eleitores desde a véspera até o dia seguinte às eleições</a:t>
            </a:r>
          </a:p>
          <a:p>
            <a:endParaRPr lang="pt-BR" dirty="0"/>
          </a:p>
          <a:p>
            <a:r>
              <a:rPr lang="pt-BR" dirty="0"/>
              <a:t>Há necessidade de dolo específico: finalidade de aliciar eleitores</a:t>
            </a:r>
          </a:p>
        </p:txBody>
      </p:sp>
    </p:spTree>
    <p:extLst>
      <p:ext uri="{BB962C8B-B14F-4D97-AF65-F5344CB8AC3E}">
        <p14:creationId xmlns:p14="http://schemas.microsoft.com/office/powerpoint/2010/main" val="3519605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Crimes Eleitorais – Parte Especial</a:t>
            </a:r>
          </a:p>
        </p:txBody>
      </p:sp>
      <p:sp>
        <p:nvSpPr>
          <p:cNvPr id="5" name="Espaço Reservado para Texto 4"/>
          <p:cNvSpPr>
            <a:spLocks noGrp="1"/>
          </p:cNvSpPr>
          <p:nvPr>
            <p:ph type="body" idx="1"/>
          </p:nvPr>
        </p:nvSpPr>
        <p:spPr/>
        <p:txBody>
          <a:bodyPr/>
          <a:lstStyle/>
          <a:p>
            <a:endParaRPr lang="pt-BR"/>
          </a:p>
        </p:txBody>
      </p:sp>
    </p:spTree>
    <p:extLst>
      <p:ext uri="{BB962C8B-B14F-4D97-AF65-F5344CB8AC3E}">
        <p14:creationId xmlns:p14="http://schemas.microsoft.com/office/powerpoint/2010/main" val="68866986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a:bodyPr>
          <a:lstStyle/>
          <a:p>
            <a:pPr marL="0" indent="0">
              <a:buNone/>
            </a:pPr>
            <a:r>
              <a:rPr lang="pt-BR" dirty="0"/>
              <a:t>Art. 11. Constitui crime eleitoral:</a:t>
            </a:r>
          </a:p>
          <a:p>
            <a:pPr marL="0" indent="0">
              <a:buNone/>
            </a:pPr>
            <a:endParaRPr lang="pt-BR" dirty="0"/>
          </a:p>
          <a:p>
            <a:pPr marL="0" indent="0">
              <a:buNone/>
            </a:pPr>
            <a:r>
              <a:rPr lang="pt-BR" dirty="0"/>
              <a:t>III - descumprir a proibição dos artigos 5º, 8º e 10º;</a:t>
            </a:r>
          </a:p>
          <a:p>
            <a:pPr marL="0" indent="0">
              <a:buNone/>
            </a:pPr>
            <a:endParaRPr lang="pt-BR" dirty="0"/>
          </a:p>
          <a:p>
            <a:pPr marL="0" indent="0">
              <a:buNone/>
            </a:pPr>
            <a:r>
              <a:rPr lang="pt-BR" dirty="0"/>
              <a:t>Pena - reclusão de quatro a seis anos e pagamento de 200 a 300 dias-multa (art. 302 do Código Eleitoral);</a:t>
            </a:r>
          </a:p>
          <a:p>
            <a:pPr marL="0" indent="0">
              <a:buNone/>
            </a:pPr>
            <a:endParaRPr lang="pt-BR" dirty="0"/>
          </a:p>
        </p:txBody>
      </p:sp>
      <p:sp>
        <p:nvSpPr>
          <p:cNvPr id="4" name="Espaço Reservado para Conteúdo 3"/>
          <p:cNvSpPr>
            <a:spLocks noGrp="1"/>
          </p:cNvSpPr>
          <p:nvPr>
            <p:ph sz="half" idx="2"/>
          </p:nvPr>
        </p:nvSpPr>
        <p:spPr/>
        <p:txBody>
          <a:bodyPr>
            <a:normAutofit/>
          </a:bodyPr>
          <a:lstStyle/>
          <a:p>
            <a:r>
              <a:rPr lang="pt-BR" dirty="0"/>
              <a:t>Artigo revogado pela L. 9.096/95, que disciplina o uso do fundo partidário e não prevê sua utilização para compra de refeição a eleitores pela Justiça Eleitoral</a:t>
            </a:r>
          </a:p>
          <a:p>
            <a:pPr marL="0" indent="0">
              <a:buNone/>
            </a:pPr>
            <a:endParaRPr lang="pt-BR" dirty="0"/>
          </a:p>
          <a:p>
            <a:pPr marL="0" indent="0">
              <a:buNone/>
            </a:pPr>
            <a:r>
              <a:rPr lang="pt-BR" dirty="0"/>
              <a:t>Art. 8º Somente a Justiça Eleitoral poderá, quando imprescindível, em face da absoluta carência de recursos de eleitores da zona rural, fornecer-lhes refeições, correndo, nesta hipótese, as despesas por conta do Fundo Partidário.</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41279825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a:bodyPr>
          <a:lstStyle/>
          <a:p>
            <a:pPr marL="0" indent="0">
              <a:buNone/>
            </a:pPr>
            <a:r>
              <a:rPr lang="pt-BR" dirty="0"/>
              <a:t>Art. 11. Constitui crime eleitoral:</a:t>
            </a:r>
          </a:p>
          <a:p>
            <a:pPr marL="0" indent="0">
              <a:buNone/>
            </a:pPr>
            <a:endParaRPr lang="pt-BR" dirty="0"/>
          </a:p>
          <a:p>
            <a:pPr marL="0" indent="0">
              <a:buNone/>
            </a:pPr>
            <a:r>
              <a:rPr lang="pt-BR" dirty="0"/>
              <a:t>III - descumprir a proibição dos artigos 5º, 8º e 10º;</a:t>
            </a:r>
          </a:p>
          <a:p>
            <a:pPr marL="0" indent="0">
              <a:buNone/>
            </a:pPr>
            <a:endParaRPr lang="pt-BR" dirty="0"/>
          </a:p>
          <a:p>
            <a:pPr marL="0" indent="0">
              <a:buNone/>
            </a:pPr>
            <a:r>
              <a:rPr lang="pt-BR" dirty="0"/>
              <a:t>Pena - reclusão de quatro a seis anos e pagamento de 200 a 300 dias-multa (art. 302 do Código Eleitoral);</a:t>
            </a:r>
          </a:p>
          <a:p>
            <a:pPr marL="0" indent="0">
              <a:buNone/>
            </a:pPr>
            <a:endParaRPr lang="pt-BR" dirty="0"/>
          </a:p>
        </p:txBody>
      </p:sp>
      <p:sp>
        <p:nvSpPr>
          <p:cNvPr id="4" name="Espaço Reservado para Conteúdo 3"/>
          <p:cNvSpPr>
            <a:spLocks noGrp="1"/>
          </p:cNvSpPr>
          <p:nvPr>
            <p:ph sz="half" idx="2"/>
          </p:nvPr>
        </p:nvSpPr>
        <p:spPr>
          <a:xfrm>
            <a:off x="5654493" y="2060575"/>
            <a:ext cx="4396341" cy="4200245"/>
          </a:xfrm>
        </p:spPr>
        <p:txBody>
          <a:bodyPr>
            <a:normAutofit/>
          </a:bodyPr>
          <a:lstStyle/>
          <a:p>
            <a:r>
              <a:rPr lang="pt-BR" dirty="0"/>
              <a:t>Crime próprio</a:t>
            </a:r>
          </a:p>
          <a:p>
            <a:endParaRPr lang="pt-BR" dirty="0"/>
          </a:p>
          <a:p>
            <a:r>
              <a:rPr lang="pt-BR" dirty="0"/>
              <a:t>Permanece a proibição do transporte: voltado à zona urbana</a:t>
            </a:r>
          </a:p>
          <a:p>
            <a:pPr marL="0" indent="0">
              <a:buNone/>
            </a:pPr>
            <a:endParaRPr lang="pt-BR" dirty="0"/>
          </a:p>
          <a:p>
            <a:pPr marL="0" indent="0">
              <a:buNone/>
            </a:pPr>
            <a:r>
              <a:rPr lang="pt-BR" dirty="0"/>
              <a:t>Art. 10. É vedado aos candidatos ou órgãos partidários, ou a qualquer pessoa, o fornecimento de transporte ou refeições aos eleitores da zona urbana.</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1135420405"/>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fontScale="92500" lnSpcReduction="20000"/>
          </a:bodyPr>
          <a:lstStyle/>
          <a:p>
            <a:pPr marL="0" indent="0">
              <a:buNone/>
            </a:pPr>
            <a:r>
              <a:rPr lang="pt-BR" dirty="0"/>
              <a:t>Art. 11. Constitui crime eleitoral:</a:t>
            </a:r>
          </a:p>
          <a:p>
            <a:pPr marL="0" indent="0">
              <a:buNone/>
            </a:pPr>
            <a:endParaRPr lang="pt-BR" dirty="0"/>
          </a:p>
          <a:p>
            <a:pPr marL="0" indent="0">
              <a:buNone/>
            </a:pPr>
            <a:r>
              <a:rPr lang="pt-BR" dirty="0"/>
              <a:t>IV - obstar, por qualquer forma, a prestação dos serviços previstos nos arts. 4º e 8º desta Lei, atribuídos à Justiça Eleitoral:</a:t>
            </a:r>
          </a:p>
          <a:p>
            <a:pPr marL="0" indent="0">
              <a:buNone/>
            </a:pPr>
            <a:endParaRPr lang="pt-BR" dirty="0"/>
          </a:p>
          <a:p>
            <a:pPr marL="0" indent="0">
              <a:buNone/>
            </a:pPr>
            <a:r>
              <a:rPr lang="pt-BR" dirty="0"/>
              <a:t>Pena - reclusão de 2 (dois) a 4 (quatro) anos;</a:t>
            </a:r>
          </a:p>
          <a:p>
            <a:pPr marL="0" indent="0">
              <a:buNone/>
            </a:pPr>
            <a:endParaRPr lang="pt-BR" dirty="0"/>
          </a:p>
        </p:txBody>
      </p:sp>
      <p:sp>
        <p:nvSpPr>
          <p:cNvPr id="4" name="Espaço Reservado para Conteúdo 3"/>
          <p:cNvSpPr>
            <a:spLocks noGrp="1"/>
          </p:cNvSpPr>
          <p:nvPr>
            <p:ph sz="half" idx="2"/>
          </p:nvPr>
        </p:nvSpPr>
        <p:spPr/>
        <p:txBody>
          <a:bodyPr>
            <a:normAutofit fontScale="92500" lnSpcReduction="20000"/>
          </a:bodyPr>
          <a:lstStyle/>
          <a:p>
            <a:r>
              <a:rPr lang="pt-BR" dirty="0"/>
              <a:t>Crime comum</a:t>
            </a:r>
          </a:p>
          <a:p>
            <a:endParaRPr lang="pt-BR" dirty="0"/>
          </a:p>
          <a:p>
            <a:r>
              <a:rPr lang="pt-BR" dirty="0"/>
              <a:t>O que é “obstar, por qualquer forma”?</a:t>
            </a:r>
          </a:p>
          <a:p>
            <a:endParaRPr lang="pt-BR" dirty="0"/>
          </a:p>
          <a:p>
            <a:r>
              <a:rPr lang="pt-BR" dirty="0"/>
              <a:t>Falta de taxatividade que conduz á inconstitucionalidade do dispositivo</a:t>
            </a:r>
          </a:p>
          <a:p>
            <a:pPr marL="0" indent="0">
              <a:buNone/>
            </a:pPr>
            <a:endParaRPr lang="pt-BR" dirty="0"/>
          </a:p>
          <a:p>
            <a:pPr marL="0" indent="0">
              <a:buNone/>
            </a:pPr>
            <a:r>
              <a:rPr lang="pt-BR" dirty="0"/>
              <a:t>Art. 4º Quinze dias antes do pleito, a Justiça Eleitoral divulgará, pelo órgão competente, o quadro geral de percursos e horários programados para o transporte de eleitores, dele fornecendo cópias aos partidos políticos.</a:t>
            </a:r>
          </a:p>
        </p:txBody>
      </p:sp>
    </p:spTree>
    <p:extLst>
      <p:ext uri="{BB962C8B-B14F-4D97-AF65-F5344CB8AC3E}">
        <p14:creationId xmlns:p14="http://schemas.microsoft.com/office/powerpoint/2010/main" val="3617744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6.091/74</a:t>
            </a:r>
          </a:p>
        </p:txBody>
      </p:sp>
      <p:sp>
        <p:nvSpPr>
          <p:cNvPr id="3" name="Espaço Reservado para Conteúdo 2"/>
          <p:cNvSpPr>
            <a:spLocks noGrp="1"/>
          </p:cNvSpPr>
          <p:nvPr>
            <p:ph sz="half" idx="1"/>
          </p:nvPr>
        </p:nvSpPr>
        <p:spPr/>
        <p:txBody>
          <a:bodyPr>
            <a:normAutofit fontScale="92500" lnSpcReduction="20000"/>
          </a:bodyPr>
          <a:lstStyle/>
          <a:p>
            <a:pPr marL="0" indent="0">
              <a:buNone/>
            </a:pPr>
            <a:r>
              <a:rPr lang="pt-BR" dirty="0"/>
              <a:t>Art. 11. Constitui crime eleitoral:</a:t>
            </a:r>
          </a:p>
          <a:p>
            <a:pPr marL="0" indent="0">
              <a:buNone/>
            </a:pPr>
            <a:r>
              <a:rPr lang="pt-BR" dirty="0"/>
              <a:t>V - utilizar em campanha eleitoral, no decurso dos 90 (noventa) dias que antecedem o pleito, veículos e embarcações pertencentes à União, Estados, Territórios, Municípios e respectivas autarquias e sociedades de economia mista:</a:t>
            </a:r>
          </a:p>
          <a:p>
            <a:pPr marL="0" indent="0">
              <a:buNone/>
            </a:pPr>
            <a:r>
              <a:rPr lang="pt-BR" dirty="0"/>
              <a:t>Pena - cancelamento do registro do candidato ou de seu diploma, se já houver sido proclamado eleito.</a:t>
            </a:r>
          </a:p>
          <a:p>
            <a:pPr marL="0" indent="0">
              <a:buNone/>
            </a:pPr>
            <a:r>
              <a:rPr lang="pt-BR" dirty="0"/>
              <a:t>Parágrafo único. O responsável, pela guarda do veículo ou da embarcação, será punido com a pena de detenção, de 15 (quinze) dias a 6 (seis) meses, e pagamento de 60 (sessenta) a 100 (cem) dias-multa.</a:t>
            </a:r>
          </a:p>
          <a:p>
            <a:pPr marL="0" indent="0">
              <a:buNone/>
            </a:pPr>
            <a:endParaRPr lang="pt-BR" dirty="0"/>
          </a:p>
        </p:txBody>
      </p:sp>
      <p:sp>
        <p:nvSpPr>
          <p:cNvPr id="4" name="Espaço Reservado para Conteúdo 3"/>
          <p:cNvSpPr>
            <a:spLocks noGrp="1"/>
          </p:cNvSpPr>
          <p:nvPr>
            <p:ph sz="half" idx="2"/>
          </p:nvPr>
        </p:nvSpPr>
        <p:spPr/>
        <p:txBody>
          <a:bodyPr>
            <a:normAutofit fontScale="92500" lnSpcReduction="20000"/>
          </a:bodyPr>
          <a:lstStyle/>
          <a:p>
            <a:r>
              <a:rPr lang="pt-BR" dirty="0"/>
              <a:t>Crime comum</a:t>
            </a:r>
          </a:p>
          <a:p>
            <a:endParaRPr lang="pt-BR" dirty="0"/>
          </a:p>
          <a:p>
            <a:r>
              <a:rPr lang="pt-BR" dirty="0"/>
              <a:t>Modalidade de uso da máquina pública: referência aos arts. 346 e 377 do CE</a:t>
            </a:r>
          </a:p>
          <a:p>
            <a:endParaRPr lang="pt-BR" dirty="0"/>
          </a:p>
          <a:p>
            <a:r>
              <a:rPr lang="pt-BR" dirty="0"/>
              <a:t>Sanção ao candidato que não é tipicamente penal: cancelamento do registro ou diploma</a:t>
            </a:r>
          </a:p>
          <a:p>
            <a:pPr lvl="1"/>
            <a:r>
              <a:rPr lang="pt-BR" dirty="0"/>
              <a:t>E o mandato?</a:t>
            </a:r>
          </a:p>
          <a:p>
            <a:pPr lvl="1"/>
            <a:r>
              <a:rPr lang="pt-BR" dirty="0"/>
              <a:t>Apenas pode ser aplicada ao candidato se ele anuir ao menos: inexistência de responsabilidade objetiva</a:t>
            </a:r>
          </a:p>
        </p:txBody>
      </p:sp>
    </p:spTree>
    <p:extLst>
      <p:ext uri="{BB962C8B-B14F-4D97-AF65-F5344CB8AC3E}">
        <p14:creationId xmlns:p14="http://schemas.microsoft.com/office/powerpoint/2010/main" val="285116349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7.021/82</a:t>
            </a:r>
          </a:p>
        </p:txBody>
      </p:sp>
      <p:sp>
        <p:nvSpPr>
          <p:cNvPr id="3" name="Espaço Reservado para Conteúdo 2"/>
          <p:cNvSpPr>
            <a:spLocks noGrp="1"/>
          </p:cNvSpPr>
          <p:nvPr>
            <p:ph sz="half" idx="1"/>
          </p:nvPr>
        </p:nvSpPr>
        <p:spPr/>
        <p:txBody>
          <a:bodyPr/>
          <a:lstStyle/>
          <a:p>
            <a:pPr marL="0" indent="0" fontAlgn="t">
              <a:buNone/>
            </a:pPr>
            <a:r>
              <a:rPr lang="pt-BR" dirty="0"/>
              <a:t>Art. 5º Constitui crime eleitoral destruir, suprimir ou, de qualquer modo, danificar relação de candidatos afixada na cabina indevassável.</a:t>
            </a:r>
          </a:p>
          <a:p>
            <a:pPr marL="0" indent="0" fontAlgn="t">
              <a:buNone/>
            </a:pPr>
            <a:endParaRPr lang="pt-BR" dirty="0"/>
          </a:p>
          <a:p>
            <a:pPr marL="0" indent="0" fontAlgn="t">
              <a:buNone/>
            </a:pPr>
            <a:r>
              <a:rPr lang="pt-BR" dirty="0"/>
              <a:t>Pena - detenção, até seis meses, e pagamento de sessenta a cem dias-multa.</a:t>
            </a:r>
          </a:p>
          <a:p>
            <a:pPr marL="0" indent="0">
              <a:buNone/>
            </a:pPr>
            <a:endParaRPr lang="pt-BR" dirty="0"/>
          </a:p>
        </p:txBody>
      </p:sp>
      <p:sp>
        <p:nvSpPr>
          <p:cNvPr id="4" name="Espaço Reservado para Conteúdo 3"/>
          <p:cNvSpPr>
            <a:spLocks noGrp="1"/>
          </p:cNvSpPr>
          <p:nvPr>
            <p:ph sz="half" idx="2"/>
          </p:nvPr>
        </p:nvSpPr>
        <p:spPr/>
        <p:txBody>
          <a:bodyPr/>
          <a:lstStyle/>
          <a:p>
            <a:r>
              <a:rPr lang="pt-BR" dirty="0"/>
              <a:t>Crime comum</a:t>
            </a:r>
          </a:p>
          <a:p>
            <a:endParaRPr lang="pt-BR" dirty="0"/>
          </a:p>
          <a:p>
            <a:r>
              <a:rPr lang="pt-BR" dirty="0"/>
              <a:t>Garantia de acesso à informação aos eleitores que comparecem à seção para votar e precisam ter acesso ao rol de candidatos, com respectivos números</a:t>
            </a:r>
          </a:p>
          <a:p>
            <a:endParaRPr lang="pt-BR" dirty="0"/>
          </a:p>
          <a:p>
            <a:r>
              <a:rPr lang="pt-BR" dirty="0"/>
              <a:t>Duvidosa dignidade penal: reforço de norma administrativa</a:t>
            </a:r>
          </a:p>
        </p:txBody>
      </p:sp>
    </p:spTree>
    <p:extLst>
      <p:ext uri="{BB962C8B-B14F-4D97-AF65-F5344CB8AC3E}">
        <p14:creationId xmlns:p14="http://schemas.microsoft.com/office/powerpoint/2010/main" val="128257946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Complementar 64/90</a:t>
            </a:r>
          </a:p>
        </p:txBody>
      </p:sp>
      <p:sp>
        <p:nvSpPr>
          <p:cNvPr id="3" name="Espaço Reservado para Conteúdo 2"/>
          <p:cNvSpPr>
            <a:spLocks noGrp="1"/>
          </p:cNvSpPr>
          <p:nvPr>
            <p:ph sz="half" idx="1"/>
          </p:nvPr>
        </p:nvSpPr>
        <p:spPr/>
        <p:txBody>
          <a:bodyPr>
            <a:normAutofit lnSpcReduction="10000"/>
          </a:bodyPr>
          <a:lstStyle/>
          <a:p>
            <a:pPr marL="0" indent="0">
              <a:buNone/>
            </a:pPr>
            <a:r>
              <a:rPr lang="pt-BR" dirty="0"/>
              <a:t>Art. 25. Constitui crime eleitoral a </a:t>
            </a:r>
            <a:r>
              <a:rPr lang="pt-BR" dirty="0" err="1"/>
              <a:t>argüição</a:t>
            </a:r>
            <a:r>
              <a:rPr lang="pt-BR" dirty="0"/>
              <a:t> de inelegibilidade, ou a impugnação de registro de candidato feito por interferência do poder econômico, desvio ou abuso do poder de autoridade, deduzida de forma temerária ou de manifesta má-fé:</a:t>
            </a:r>
          </a:p>
          <a:p>
            <a:pPr marL="0" indent="0">
              <a:buNone/>
            </a:pPr>
            <a:endParaRPr lang="pt-BR" dirty="0"/>
          </a:p>
          <a:p>
            <a:pPr marL="0" indent="0">
              <a:buNone/>
            </a:pPr>
            <a:r>
              <a:rPr lang="pt-BR" dirty="0"/>
              <a:t>Pena: detenção de 6 (seis) meses a 2 (dois) anos, e multa de 20 (vinte) a 50 (</a:t>
            </a:r>
            <a:r>
              <a:rPr lang="pt-BR" dirty="0" err="1"/>
              <a:t>cinqüenta</a:t>
            </a:r>
            <a:r>
              <a:rPr lang="pt-BR" dirty="0"/>
              <a:t>) vezes o valor do Bônus do Tesouro Nacional (BTN) e, no caso de sua extinção, de título público que o substitua.</a:t>
            </a:r>
          </a:p>
        </p:txBody>
      </p:sp>
      <p:sp>
        <p:nvSpPr>
          <p:cNvPr id="4" name="Espaço Reservado para Conteúdo 3"/>
          <p:cNvSpPr>
            <a:spLocks noGrp="1"/>
          </p:cNvSpPr>
          <p:nvPr>
            <p:ph sz="half" idx="2"/>
          </p:nvPr>
        </p:nvSpPr>
        <p:spPr/>
        <p:txBody>
          <a:bodyPr>
            <a:normAutofit lnSpcReduction="10000"/>
          </a:bodyPr>
          <a:lstStyle/>
          <a:p>
            <a:r>
              <a:rPr lang="pt-BR" dirty="0"/>
              <a:t>Crime próprio: apenas quem tem capacidade postulatória para impugnar pedido de registro</a:t>
            </a:r>
          </a:p>
          <a:p>
            <a:endParaRPr lang="pt-BR" dirty="0"/>
          </a:p>
          <a:p>
            <a:r>
              <a:rPr lang="pt-BR" dirty="0"/>
              <a:t>A interferência do “poder econômico, desvio ou abuso do poder de autoridade” são elementares da conduta do agente?</a:t>
            </a:r>
          </a:p>
          <a:p>
            <a:endParaRPr lang="pt-BR" dirty="0"/>
          </a:p>
          <a:p>
            <a:r>
              <a:rPr lang="pt-BR" dirty="0"/>
              <a:t>Temeridade: dolo eventual ou culpa?</a:t>
            </a:r>
          </a:p>
          <a:p>
            <a:pPr lvl="1"/>
            <a:r>
              <a:rPr lang="pt-BR" dirty="0"/>
              <a:t>A questão da </a:t>
            </a:r>
            <a:r>
              <a:rPr lang="pt-BR" i="1" dirty="0" err="1"/>
              <a:t>reckless</a:t>
            </a:r>
            <a:r>
              <a:rPr lang="pt-BR" i="1" dirty="0"/>
              <a:t> </a:t>
            </a:r>
            <a:r>
              <a:rPr lang="pt-BR" i="1" dirty="0" err="1"/>
              <a:t>disregard</a:t>
            </a:r>
            <a:r>
              <a:rPr lang="pt-BR" i="1" dirty="0"/>
              <a:t> for </a:t>
            </a:r>
            <a:r>
              <a:rPr lang="pt-BR" i="1" dirty="0" err="1"/>
              <a:t>truth</a:t>
            </a:r>
            <a:endParaRPr lang="pt-BR" i="1" dirty="0"/>
          </a:p>
        </p:txBody>
      </p:sp>
    </p:spTree>
    <p:extLst>
      <p:ext uri="{BB962C8B-B14F-4D97-AF65-F5344CB8AC3E}">
        <p14:creationId xmlns:p14="http://schemas.microsoft.com/office/powerpoint/2010/main" val="18046643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Lei Complementar 64/90</a:t>
            </a:r>
          </a:p>
        </p:txBody>
      </p:sp>
      <p:sp>
        <p:nvSpPr>
          <p:cNvPr id="3" name="Espaço Reservado para Conteúdo 2"/>
          <p:cNvSpPr>
            <a:spLocks noGrp="1"/>
          </p:cNvSpPr>
          <p:nvPr>
            <p:ph sz="half" idx="1"/>
          </p:nvPr>
        </p:nvSpPr>
        <p:spPr/>
        <p:txBody>
          <a:bodyPr>
            <a:normAutofit lnSpcReduction="10000"/>
          </a:bodyPr>
          <a:lstStyle/>
          <a:p>
            <a:pPr marL="0" indent="0">
              <a:buNone/>
            </a:pPr>
            <a:r>
              <a:rPr lang="pt-BR" dirty="0"/>
              <a:t>Art. 25. Constitui crime eleitoral a </a:t>
            </a:r>
            <a:r>
              <a:rPr lang="pt-BR" dirty="0" err="1"/>
              <a:t>argüição</a:t>
            </a:r>
            <a:r>
              <a:rPr lang="pt-BR" dirty="0"/>
              <a:t> de inelegibilidade, ou a impugnação de registro de candidato feito por interferência do poder econômico, desvio ou abuso do poder de autoridade, deduzida de forma temerária ou de manifesta má-fé:</a:t>
            </a:r>
          </a:p>
          <a:p>
            <a:pPr marL="0" indent="0">
              <a:buNone/>
            </a:pPr>
            <a:endParaRPr lang="pt-BR" dirty="0"/>
          </a:p>
          <a:p>
            <a:pPr marL="0" indent="0">
              <a:buNone/>
            </a:pPr>
            <a:r>
              <a:rPr lang="pt-BR" dirty="0"/>
              <a:t>Pena: detenção de 6 (seis) meses a 2 (dois) anos, e multa de 20 (vinte) a 50 (</a:t>
            </a:r>
            <a:r>
              <a:rPr lang="pt-BR" dirty="0" err="1"/>
              <a:t>cinqüenta</a:t>
            </a:r>
            <a:r>
              <a:rPr lang="pt-BR" dirty="0"/>
              <a:t>) vezes o valor do Bônus do Tesouro Nacional (BTN) e, no caso de sua extinção, de título público que o substitua.</a:t>
            </a:r>
          </a:p>
        </p:txBody>
      </p:sp>
      <p:sp>
        <p:nvSpPr>
          <p:cNvPr id="4" name="Espaço Reservado para Conteúdo 3"/>
          <p:cNvSpPr>
            <a:spLocks noGrp="1"/>
          </p:cNvSpPr>
          <p:nvPr>
            <p:ph sz="half" idx="2"/>
          </p:nvPr>
        </p:nvSpPr>
        <p:spPr/>
        <p:txBody>
          <a:bodyPr>
            <a:normAutofit lnSpcReduction="10000"/>
          </a:bodyPr>
          <a:lstStyle/>
          <a:p>
            <a:r>
              <a:rPr lang="pt-BR" dirty="0"/>
              <a:t>O advogado que assina a inicial, sabedor da situação de temeridade, responde pelo delito?</a:t>
            </a:r>
          </a:p>
          <a:p>
            <a:endParaRPr lang="pt-BR" i="1" dirty="0"/>
          </a:p>
          <a:p>
            <a:r>
              <a:rPr lang="pt-BR" dirty="0"/>
              <a:t>Como deduzir a temeridade: qualidade da inicial permite inferir?</a:t>
            </a:r>
          </a:p>
        </p:txBody>
      </p:sp>
    </p:spTree>
    <p:extLst>
      <p:ext uri="{BB962C8B-B14F-4D97-AF65-F5344CB8AC3E}">
        <p14:creationId xmlns:p14="http://schemas.microsoft.com/office/powerpoint/2010/main" val="1392909720"/>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154953" y="1690255"/>
            <a:ext cx="8825660" cy="1653180"/>
          </a:xfrm>
        </p:spPr>
        <p:txBody>
          <a:bodyPr/>
          <a:lstStyle/>
          <a:p>
            <a:r>
              <a:rPr lang="pt-BR" dirty="0"/>
              <a:t>Obrigado pela atenção!</a:t>
            </a:r>
          </a:p>
        </p:txBody>
      </p:sp>
      <p:sp>
        <p:nvSpPr>
          <p:cNvPr id="6" name="Espaço Reservado para Texto 5"/>
          <p:cNvSpPr>
            <a:spLocks noGrp="1"/>
          </p:cNvSpPr>
          <p:nvPr>
            <p:ph type="body" idx="1"/>
          </p:nvPr>
        </p:nvSpPr>
        <p:spPr>
          <a:xfrm>
            <a:off x="1154954" y="3771900"/>
            <a:ext cx="8825659" cy="1450245"/>
          </a:xfrm>
        </p:spPr>
        <p:txBody>
          <a:bodyPr/>
          <a:lstStyle/>
          <a:p>
            <a:r>
              <a:rPr lang="pt-BR" dirty="0"/>
              <a:t>Fernando Neisser</a:t>
            </a:r>
          </a:p>
          <a:p>
            <a:r>
              <a:rPr lang="pt-BR" dirty="0"/>
              <a:t>neisser@gmail.com</a:t>
            </a:r>
          </a:p>
        </p:txBody>
      </p:sp>
    </p:spTree>
    <p:extLst>
      <p:ext uri="{BB962C8B-B14F-4D97-AF65-F5344CB8AC3E}">
        <p14:creationId xmlns:p14="http://schemas.microsoft.com/office/powerpoint/2010/main" val="130938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a:bodyPr>
          <a:lstStyle/>
          <a:p>
            <a:pPr marL="0" indent="0">
              <a:buNone/>
            </a:pPr>
            <a:r>
              <a:rPr lang="pt-BR" dirty="0"/>
              <a:t>Art. 289. Inscrever-se fraudulentamente eleitor:</a:t>
            </a:r>
          </a:p>
          <a:p>
            <a:pPr marL="0" indent="0">
              <a:buNone/>
            </a:pPr>
            <a:endParaRPr lang="pt-BR" dirty="0"/>
          </a:p>
          <a:p>
            <a:pPr marL="0" indent="0">
              <a:buNone/>
            </a:pPr>
            <a:r>
              <a:rPr lang="pt-BR" dirty="0"/>
              <a:t>Pena - Reclusão até cinco anos e pagamento de cinco a 15 dias-multa.</a:t>
            </a:r>
          </a:p>
          <a:p>
            <a:pPr marL="0" indent="0">
              <a:buNone/>
            </a:pPr>
            <a:endParaRPr lang="pt-BR" dirty="0"/>
          </a:p>
        </p:txBody>
      </p:sp>
      <p:sp>
        <p:nvSpPr>
          <p:cNvPr id="6" name="Espaço Reservado para Conteúdo 5"/>
          <p:cNvSpPr>
            <a:spLocks noGrp="1"/>
          </p:cNvSpPr>
          <p:nvPr>
            <p:ph sz="half" idx="2"/>
          </p:nvPr>
        </p:nvSpPr>
        <p:spPr/>
        <p:txBody>
          <a:bodyPr>
            <a:normAutofit/>
          </a:bodyPr>
          <a:lstStyle/>
          <a:p>
            <a:r>
              <a:rPr lang="pt-BR" dirty="0"/>
              <a:t>Crime comum</a:t>
            </a:r>
          </a:p>
          <a:p>
            <a:endParaRPr lang="pt-BR" dirty="0"/>
          </a:p>
          <a:p>
            <a:r>
              <a:rPr lang="pt-BR" dirty="0"/>
              <a:t>Aplica-se ao caso da transferência de domicílio eleitoral feita de forma fraudulenta</a:t>
            </a:r>
          </a:p>
          <a:p>
            <a:endParaRPr lang="pt-BR" dirty="0"/>
          </a:p>
          <a:p>
            <a:r>
              <a:rPr lang="pt-BR" dirty="0"/>
              <a:t>Há que se ter cuidado, uma vez que o conceito de domicílio eleitoral é amplo</a:t>
            </a:r>
          </a:p>
        </p:txBody>
      </p:sp>
    </p:spTree>
    <p:extLst>
      <p:ext uri="{BB962C8B-B14F-4D97-AF65-F5344CB8AC3E}">
        <p14:creationId xmlns:p14="http://schemas.microsoft.com/office/powerpoint/2010/main" val="1039621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289. Inscrever-se fraudulentamente eleitor:</a:t>
            </a:r>
          </a:p>
          <a:p>
            <a:pPr marL="0" indent="0">
              <a:buNone/>
            </a:pPr>
            <a:endParaRPr lang="pt-BR" dirty="0"/>
          </a:p>
          <a:p>
            <a:pPr marL="0" indent="0">
              <a:buNone/>
            </a:pPr>
            <a:r>
              <a:rPr lang="pt-BR" dirty="0"/>
              <a:t>Pena - Reclusão até cinco anos e pagamento de cinco a 15 dias-multa.</a:t>
            </a:r>
          </a:p>
          <a:p>
            <a:endParaRPr lang="pt-BR" dirty="0"/>
          </a:p>
        </p:txBody>
      </p:sp>
      <p:sp>
        <p:nvSpPr>
          <p:cNvPr id="6" name="Espaço Reservado para Conteúdo 5"/>
          <p:cNvSpPr>
            <a:spLocks noGrp="1"/>
          </p:cNvSpPr>
          <p:nvPr>
            <p:ph sz="half" idx="2"/>
          </p:nvPr>
        </p:nvSpPr>
        <p:spPr/>
        <p:txBody>
          <a:bodyPr/>
          <a:lstStyle/>
          <a:p>
            <a:r>
              <a:rPr lang="pt-BR" dirty="0"/>
              <a:t>Se utilizado documento falso como meio, há absorção em relação ao crime do art. 350 do CE?</a:t>
            </a:r>
          </a:p>
          <a:p>
            <a:endParaRPr lang="pt-BR" dirty="0"/>
          </a:p>
          <a:p>
            <a:r>
              <a:rPr lang="pt-BR" dirty="0"/>
              <a:t>Crime formal ou material? Basta o pedido de inscrição ou ela deve ter sucesso?</a:t>
            </a:r>
          </a:p>
          <a:p>
            <a:endParaRPr lang="pt-BR" dirty="0"/>
          </a:p>
        </p:txBody>
      </p:sp>
    </p:spTree>
    <p:extLst>
      <p:ext uri="{BB962C8B-B14F-4D97-AF65-F5344CB8AC3E}">
        <p14:creationId xmlns:p14="http://schemas.microsoft.com/office/powerpoint/2010/main" val="3436436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290 Induzir alguém a se inscrever eleitor com infração de qualquer dispositivo </a:t>
            </a:r>
            <a:r>
              <a:rPr lang="pt-BR" dirty="0" err="1"/>
              <a:t>dêste</a:t>
            </a:r>
            <a:r>
              <a:rPr lang="pt-BR" dirty="0"/>
              <a:t> Código.</a:t>
            </a:r>
          </a:p>
          <a:p>
            <a:pPr marL="0" indent="0">
              <a:buNone/>
            </a:pPr>
            <a:endParaRPr lang="pt-BR" dirty="0"/>
          </a:p>
          <a:p>
            <a:pPr marL="0" indent="0">
              <a:buNone/>
            </a:pPr>
            <a:r>
              <a:rPr lang="pt-BR" dirty="0"/>
              <a:t>Pena - Reclusão até 2 anos e pagamento de 15 a 30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a:t>
            </a:r>
          </a:p>
          <a:p>
            <a:endParaRPr lang="pt-BR" dirty="0"/>
          </a:p>
          <a:p>
            <a:r>
              <a:rPr lang="pt-BR" dirty="0"/>
              <a:t>Crime formal, basta o induzimento, sem que o eleitor tenha precisado aceitá-lo</a:t>
            </a:r>
          </a:p>
          <a:p>
            <a:endParaRPr lang="pt-BR" dirty="0"/>
          </a:p>
          <a:p>
            <a:r>
              <a:rPr lang="pt-BR" dirty="0"/>
              <a:t>Aplica-se também ao caso de transferência fraudulenta: caso comum em cidades pequenas</a:t>
            </a:r>
          </a:p>
          <a:p>
            <a:endParaRPr lang="pt-BR" dirty="0"/>
          </a:p>
          <a:p>
            <a:r>
              <a:rPr lang="pt-BR" dirty="0"/>
              <a:t>“</a:t>
            </a:r>
            <a:r>
              <a:rPr lang="pt-BR" i="1" dirty="0"/>
              <a:t>Induzir é instigar, persuadir, aconselhar ou convencer</a:t>
            </a:r>
            <a:r>
              <a:rPr lang="pt-BR" dirty="0"/>
              <a:t>” (ZÍLIO, p. 90)</a:t>
            </a:r>
          </a:p>
        </p:txBody>
      </p:sp>
    </p:spTree>
    <p:extLst>
      <p:ext uri="{BB962C8B-B14F-4D97-AF65-F5344CB8AC3E}">
        <p14:creationId xmlns:p14="http://schemas.microsoft.com/office/powerpoint/2010/main" val="1065698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Art. 290 Induzir alguém a se inscrever eleitor com infração de qualquer dispositivo </a:t>
            </a:r>
            <a:r>
              <a:rPr lang="pt-BR" dirty="0" err="1"/>
              <a:t>dêste</a:t>
            </a:r>
            <a:r>
              <a:rPr lang="pt-BR" dirty="0"/>
              <a:t> Código.</a:t>
            </a:r>
          </a:p>
          <a:p>
            <a:pPr marL="0" indent="0">
              <a:buNone/>
            </a:pPr>
            <a:endParaRPr lang="pt-BR" dirty="0"/>
          </a:p>
          <a:p>
            <a:pPr marL="0" indent="0">
              <a:buNone/>
            </a:pPr>
            <a:r>
              <a:rPr lang="pt-BR" dirty="0"/>
              <a:t>Pena - Reclusão até 2 anos e pagamento de 15 a 30 dias-multa.</a:t>
            </a:r>
          </a:p>
          <a:p>
            <a:endParaRPr lang="pt-BR" dirty="0"/>
          </a:p>
        </p:txBody>
      </p:sp>
      <p:sp>
        <p:nvSpPr>
          <p:cNvPr id="6" name="Espaço Reservado para Conteúdo 5"/>
          <p:cNvSpPr>
            <a:spLocks noGrp="1"/>
          </p:cNvSpPr>
          <p:nvPr>
            <p:ph sz="half" idx="2"/>
          </p:nvPr>
        </p:nvSpPr>
        <p:spPr/>
        <p:txBody>
          <a:bodyPr>
            <a:normAutofit fontScale="92500" lnSpcReduction="10000"/>
          </a:bodyPr>
          <a:lstStyle/>
          <a:p>
            <a:r>
              <a:rPr lang="pt-BR" dirty="0"/>
              <a:t>E quem fornece auxílio a pedido, de eleitor já decidido a praticar o delito?</a:t>
            </a:r>
          </a:p>
          <a:p>
            <a:endParaRPr lang="pt-BR" dirty="0"/>
          </a:p>
          <a:p>
            <a:r>
              <a:rPr lang="pt-BR" dirty="0"/>
              <a:t>“</a:t>
            </a:r>
            <a:r>
              <a:rPr lang="pt-BR" i="1" dirty="0"/>
              <a:t>o mero auxílio prestado com o fim de que venha a pessoa a alistar-se não caracteriza o delito em questão</a:t>
            </a:r>
            <a:r>
              <a:rPr lang="pt-BR" dirty="0"/>
              <a:t>”. GOMES, Suzana Camargo. Crimes Eleitorais, 4ª Ed., p. 100.</a:t>
            </a:r>
          </a:p>
          <a:p>
            <a:endParaRPr lang="pt-BR" dirty="0"/>
          </a:p>
          <a:p>
            <a:r>
              <a:rPr lang="pt-BR" dirty="0"/>
              <a:t>Elemento normativo: “com infração de qualquer dispositivo </a:t>
            </a:r>
            <a:r>
              <a:rPr lang="pt-BR" dirty="0" err="1"/>
              <a:t>dêste</a:t>
            </a:r>
            <a:r>
              <a:rPr lang="pt-BR" dirty="0"/>
              <a:t> Código”:</a:t>
            </a:r>
          </a:p>
          <a:p>
            <a:pPr lvl="1"/>
            <a:r>
              <a:rPr lang="pt-BR" dirty="0"/>
              <a:t>E as normas regulamentares?</a:t>
            </a:r>
          </a:p>
        </p:txBody>
      </p:sp>
    </p:spTree>
    <p:extLst>
      <p:ext uri="{BB962C8B-B14F-4D97-AF65-F5344CB8AC3E}">
        <p14:creationId xmlns:p14="http://schemas.microsoft.com/office/powerpoint/2010/main" val="250819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291. Efetuar o juiz, fraudulentamente, a inscrição de alistando.</a:t>
            </a:r>
          </a:p>
          <a:p>
            <a:pPr marL="0" indent="0">
              <a:buNone/>
            </a:pPr>
            <a:r>
              <a:rPr lang="pt-BR" dirty="0"/>
              <a:t>Pena </a:t>
            </a:r>
            <a:r>
              <a:rPr lang="pt-BR" b="1" dirty="0"/>
              <a:t>-</a:t>
            </a:r>
            <a:r>
              <a:rPr lang="pt-BR" dirty="0"/>
              <a:t> Reclusão até 5 anos e pagamento de cinco a quinze dias-multa.</a:t>
            </a:r>
          </a:p>
          <a:p>
            <a:endParaRPr lang="pt-BR" dirty="0"/>
          </a:p>
        </p:txBody>
      </p:sp>
      <p:sp>
        <p:nvSpPr>
          <p:cNvPr id="6" name="Espaço Reservado para Conteúdo 5"/>
          <p:cNvSpPr>
            <a:spLocks noGrp="1"/>
          </p:cNvSpPr>
          <p:nvPr>
            <p:ph sz="half" idx="2"/>
          </p:nvPr>
        </p:nvSpPr>
        <p:spPr/>
        <p:txBody>
          <a:bodyPr/>
          <a:lstStyle/>
          <a:p>
            <a:r>
              <a:rPr lang="pt-BR" dirty="0"/>
              <a:t>Crime próprio: praticado pelo Juiz Eleitoral</a:t>
            </a:r>
          </a:p>
          <a:p>
            <a:endParaRPr lang="pt-BR" dirty="0"/>
          </a:p>
          <a:p>
            <a:r>
              <a:rPr lang="pt-BR" dirty="0"/>
              <a:t>Admite o concurso com outras pessoas, aplicando-se as regras dos arts. 29 e 30 do CP </a:t>
            </a:r>
          </a:p>
          <a:p>
            <a:endParaRPr lang="pt-BR" dirty="0"/>
          </a:p>
          <a:p>
            <a:r>
              <a:rPr lang="pt-BR" dirty="0"/>
              <a:t>Basta o dolo genérico, consistente no conhecimento da condição fraudulenta do pedido de inscrição eleitoral</a:t>
            </a:r>
          </a:p>
        </p:txBody>
      </p:sp>
    </p:spTree>
    <p:extLst>
      <p:ext uri="{BB962C8B-B14F-4D97-AF65-F5344CB8AC3E}">
        <p14:creationId xmlns:p14="http://schemas.microsoft.com/office/powerpoint/2010/main" val="3355310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Art. 292. Negar ou retardar a autoridade judiciária, sem fundamento legal, a inscrição requerida:</a:t>
            </a:r>
          </a:p>
          <a:p>
            <a:pPr marL="0" indent="0">
              <a:buNone/>
            </a:pPr>
            <a:endParaRPr lang="pt-BR" dirty="0"/>
          </a:p>
          <a:p>
            <a:pPr marL="0" indent="0">
              <a:buNone/>
            </a:pPr>
            <a:r>
              <a:rPr lang="pt-BR" dirty="0"/>
              <a:t>Pena - Pagamento de 30 a 60 dias-multa.</a:t>
            </a:r>
          </a:p>
          <a:p>
            <a:endParaRPr lang="pt-BR" dirty="0"/>
          </a:p>
        </p:txBody>
      </p:sp>
      <p:sp>
        <p:nvSpPr>
          <p:cNvPr id="6" name="Espaço Reservado para Conteúdo 5"/>
          <p:cNvSpPr>
            <a:spLocks noGrp="1"/>
          </p:cNvSpPr>
          <p:nvPr>
            <p:ph sz="half" idx="2"/>
          </p:nvPr>
        </p:nvSpPr>
        <p:spPr/>
        <p:txBody>
          <a:bodyPr>
            <a:normAutofit fontScale="92500" lnSpcReduction="10000"/>
          </a:bodyPr>
          <a:lstStyle/>
          <a:p>
            <a:r>
              <a:rPr lang="pt-BR" dirty="0"/>
              <a:t>Crime próprio: autoridade judiciária (pessoa com capacidade de julgar os pedidos de inscrição eleitoral)</a:t>
            </a:r>
          </a:p>
          <a:p>
            <a:endParaRPr lang="pt-BR" dirty="0"/>
          </a:p>
          <a:p>
            <a:r>
              <a:rPr lang="pt-BR" dirty="0"/>
              <a:t>Pode ser praticado na 2ª instância, ante o prazo de 5 dias que tem o Tribunal para julgar o recurso a que se refere o art. 45, §8º do CE</a:t>
            </a:r>
          </a:p>
          <a:p>
            <a:endParaRPr lang="pt-BR" dirty="0"/>
          </a:p>
          <a:p>
            <a:r>
              <a:rPr lang="pt-BR" dirty="0"/>
              <a:t>Crime formal</a:t>
            </a:r>
          </a:p>
          <a:p>
            <a:endParaRPr lang="pt-BR" dirty="0"/>
          </a:p>
          <a:p>
            <a:r>
              <a:rPr lang="pt-BR" dirty="0"/>
              <a:t>Decorre do caráter vinculado do ato de inscrição eleitoral</a:t>
            </a:r>
          </a:p>
        </p:txBody>
      </p:sp>
    </p:spTree>
    <p:extLst>
      <p:ext uri="{BB962C8B-B14F-4D97-AF65-F5344CB8AC3E}">
        <p14:creationId xmlns:p14="http://schemas.microsoft.com/office/powerpoint/2010/main" val="2434803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Art. 293. Perturbar ou impedir de qualquer forma o alistamento:</a:t>
            </a:r>
          </a:p>
          <a:p>
            <a:pPr marL="0" indent="0">
              <a:buNone/>
            </a:pPr>
            <a:endParaRPr lang="pt-BR" dirty="0"/>
          </a:p>
          <a:p>
            <a:pPr marL="0" indent="0">
              <a:buNone/>
            </a:pPr>
            <a:r>
              <a:rPr lang="pt-BR" dirty="0"/>
              <a:t>Pena - Detenção de 15 dias a seis meses ou pagamento de 30 a 60 dias-multa.</a:t>
            </a:r>
          </a:p>
          <a:p>
            <a:endParaRPr lang="pt-BR" dirty="0"/>
          </a:p>
        </p:txBody>
      </p:sp>
      <p:sp>
        <p:nvSpPr>
          <p:cNvPr id="6" name="Espaço Reservado para Conteúdo 5"/>
          <p:cNvSpPr>
            <a:spLocks noGrp="1"/>
          </p:cNvSpPr>
          <p:nvPr>
            <p:ph sz="half" idx="2"/>
          </p:nvPr>
        </p:nvSpPr>
        <p:spPr/>
        <p:txBody>
          <a:bodyPr>
            <a:normAutofit fontScale="92500" lnSpcReduction="10000"/>
          </a:bodyPr>
          <a:lstStyle/>
          <a:p>
            <a:r>
              <a:rPr lang="pt-BR" dirty="0"/>
              <a:t>Crime comum</a:t>
            </a:r>
          </a:p>
          <a:p>
            <a:endParaRPr lang="pt-BR" dirty="0"/>
          </a:p>
          <a:p>
            <a:r>
              <a:rPr lang="pt-BR" dirty="0"/>
              <a:t>“</a:t>
            </a:r>
            <a:r>
              <a:rPr lang="pt-BR" i="1" dirty="0"/>
              <a:t>Perturbar significa causar transtorno ou incômodo; impedir, de outra parte, tem o significado de evitar que se consume ou, ainda, de impor empecilho invencível</a:t>
            </a:r>
            <a:r>
              <a:rPr lang="pt-BR" dirty="0"/>
              <a:t>”. ZÍLIO, p. 95.</a:t>
            </a:r>
          </a:p>
          <a:p>
            <a:endParaRPr lang="pt-BR" dirty="0"/>
          </a:p>
          <a:p>
            <a:r>
              <a:rPr lang="pt-BR" dirty="0"/>
              <a:t>Pode se dar em qualquer das duas fase do alistamento:</a:t>
            </a:r>
          </a:p>
          <a:p>
            <a:pPr lvl="1"/>
            <a:r>
              <a:rPr lang="pt-BR" dirty="0"/>
              <a:t>formulação e entrega do requerimento</a:t>
            </a:r>
          </a:p>
          <a:p>
            <a:pPr lvl="1"/>
            <a:r>
              <a:rPr lang="pt-BR" dirty="0"/>
              <a:t>Análise e deferimento do pedido</a:t>
            </a:r>
          </a:p>
        </p:txBody>
      </p:sp>
    </p:spTree>
    <p:extLst>
      <p:ext uri="{BB962C8B-B14F-4D97-AF65-F5344CB8AC3E}">
        <p14:creationId xmlns:p14="http://schemas.microsoft.com/office/powerpoint/2010/main" val="2986675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Crimes Eleitorais – Parte Geral</a:t>
            </a:r>
          </a:p>
        </p:txBody>
      </p:sp>
      <p:sp>
        <p:nvSpPr>
          <p:cNvPr id="6" name="Espaço Reservado para Texto 5"/>
          <p:cNvSpPr>
            <a:spLocks noGrp="1"/>
          </p:cNvSpPr>
          <p:nvPr>
            <p:ph type="body" idx="1"/>
          </p:nvPr>
        </p:nvSpPr>
        <p:spPr/>
        <p:txBody>
          <a:bodyPr/>
          <a:lstStyle/>
          <a:p>
            <a:endParaRPr lang="pt-BR"/>
          </a:p>
        </p:txBody>
      </p:sp>
    </p:spTree>
    <p:extLst>
      <p:ext uri="{BB962C8B-B14F-4D97-AF65-F5344CB8AC3E}">
        <p14:creationId xmlns:p14="http://schemas.microsoft.com/office/powerpoint/2010/main" val="6709439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295. Reter título eleitoral contra a vontade do eleitor:</a:t>
            </a:r>
          </a:p>
          <a:p>
            <a:pPr marL="0" indent="0">
              <a:buNone/>
            </a:pPr>
            <a:endParaRPr lang="pt-BR" dirty="0"/>
          </a:p>
          <a:p>
            <a:pPr marL="0" indent="0">
              <a:buNone/>
            </a:pPr>
            <a:r>
              <a:rPr lang="pt-BR" dirty="0"/>
              <a:t>Pena - Detenção até dois meses ou pagamento de 30 a 60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 (não servidor)</a:t>
            </a:r>
          </a:p>
          <a:p>
            <a:endParaRPr lang="pt-BR" dirty="0"/>
          </a:p>
          <a:p>
            <a:r>
              <a:rPr lang="pt-BR" dirty="0"/>
              <a:t>Não se confunde com o tipo do art. 91 da L. 9.504/97, que é crime próprio e mais amplo (não exige que a retirada ocorra contra a vontade do eleitor, nem se restringe apenas ao título)</a:t>
            </a:r>
          </a:p>
          <a:p>
            <a:endParaRPr lang="pt-BR" dirty="0"/>
          </a:p>
          <a:p>
            <a:r>
              <a:rPr lang="pt-BR" dirty="0"/>
              <a:t>Não se exige que a retirada do título tenha impedido a votação, até por ser desnecessária sua apresentação</a:t>
            </a:r>
          </a:p>
          <a:p>
            <a:pPr lvl="1"/>
            <a:r>
              <a:rPr lang="pt-BR" dirty="0"/>
              <a:t>Qual o bem jurídico então?</a:t>
            </a:r>
          </a:p>
          <a:p>
            <a:endParaRPr lang="pt-BR" dirty="0"/>
          </a:p>
        </p:txBody>
      </p:sp>
    </p:spTree>
    <p:extLst>
      <p:ext uri="{BB962C8B-B14F-4D97-AF65-F5344CB8AC3E}">
        <p14:creationId xmlns:p14="http://schemas.microsoft.com/office/powerpoint/2010/main" val="700689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296. Promover desordem que prejudique os trabalhos eleitorais;</a:t>
            </a:r>
          </a:p>
          <a:p>
            <a:pPr marL="0" indent="0">
              <a:buNone/>
            </a:pPr>
            <a:endParaRPr lang="pt-BR" dirty="0"/>
          </a:p>
          <a:p>
            <a:pPr marL="0" indent="0">
              <a:buNone/>
            </a:pPr>
            <a:r>
              <a:rPr lang="pt-BR" dirty="0"/>
              <a:t>Pena - Detenção até dois meses e pagamento de 60 a 90 dias-multa.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a:t>
            </a:r>
            <a:r>
              <a:rPr lang="pt-BR" i="1" dirty="0"/>
              <a:t>como outros tipos penais já se preocupam em punir atos de perturbação no alistamento eleitoral </a:t>
            </a:r>
            <a:r>
              <a:rPr lang="pt-BR" dirty="0"/>
              <a:t>[...]</a:t>
            </a:r>
            <a:r>
              <a:rPr lang="pt-BR" i="1" dirty="0"/>
              <a:t>, no exercício do sufrágio </a:t>
            </a:r>
            <a:r>
              <a:rPr lang="pt-BR" dirty="0"/>
              <a:t>[...] </a:t>
            </a:r>
            <a:r>
              <a:rPr lang="pt-BR" i="1" dirty="0"/>
              <a:t>e, mesmo, da propaganda eleitoral, possível entender que o crime previsto no art. 296 do CE</a:t>
            </a:r>
            <a:r>
              <a:rPr lang="pt-BR" dirty="0"/>
              <a:t> [...] </a:t>
            </a:r>
            <a:r>
              <a:rPr lang="pt-BR" i="1" dirty="0"/>
              <a:t>apresente um nítido caráter subsidiário</a:t>
            </a:r>
            <a:r>
              <a:rPr lang="pt-BR" dirty="0"/>
              <a:t>”. ZÍLIO, p. 98.</a:t>
            </a:r>
          </a:p>
          <a:p>
            <a:pPr lvl="1"/>
            <a:r>
              <a:rPr lang="pt-BR" dirty="0"/>
              <a:t>Qual o bem jurídico?</a:t>
            </a:r>
          </a:p>
        </p:txBody>
      </p:sp>
    </p:spTree>
    <p:extLst>
      <p:ext uri="{BB962C8B-B14F-4D97-AF65-F5344CB8AC3E}">
        <p14:creationId xmlns:p14="http://schemas.microsoft.com/office/powerpoint/2010/main" val="3128944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Código Eleitoral</a:t>
            </a:r>
          </a:p>
        </p:txBody>
      </p:sp>
      <p:sp>
        <p:nvSpPr>
          <p:cNvPr id="3" name="Espaço Reservado para Conteúdo 2"/>
          <p:cNvSpPr>
            <a:spLocks noGrp="1"/>
          </p:cNvSpPr>
          <p:nvPr>
            <p:ph sz="half" idx="1"/>
          </p:nvPr>
        </p:nvSpPr>
        <p:spPr/>
        <p:txBody>
          <a:bodyPr/>
          <a:lstStyle/>
          <a:p>
            <a:pPr marL="0" indent="0">
              <a:buNone/>
            </a:pPr>
            <a:r>
              <a:rPr lang="pt-BR" dirty="0"/>
              <a:t>Art. 296. Promover desordem que prejudique os trabalhos eleitorais;</a:t>
            </a:r>
          </a:p>
          <a:p>
            <a:pPr marL="0" indent="0">
              <a:buNone/>
            </a:pPr>
            <a:endParaRPr lang="pt-BR" dirty="0"/>
          </a:p>
          <a:p>
            <a:pPr marL="0" indent="0">
              <a:buNone/>
            </a:pPr>
            <a:r>
              <a:rPr lang="pt-BR" dirty="0"/>
              <a:t>Pena - Detenção até dois meses e pagamento de 60 a 90 dias-multa.</a:t>
            </a:r>
          </a:p>
          <a:p>
            <a:endParaRPr lang="pt-BR" dirty="0"/>
          </a:p>
          <a:p>
            <a:endParaRPr lang="pt-BR" dirty="0"/>
          </a:p>
        </p:txBody>
      </p:sp>
      <p:sp>
        <p:nvSpPr>
          <p:cNvPr id="4" name="Espaço Reservado para Conteúdo 3"/>
          <p:cNvSpPr>
            <a:spLocks noGrp="1"/>
          </p:cNvSpPr>
          <p:nvPr>
            <p:ph sz="half" idx="2"/>
          </p:nvPr>
        </p:nvSpPr>
        <p:spPr/>
        <p:txBody>
          <a:bodyPr/>
          <a:lstStyle/>
          <a:p>
            <a:r>
              <a:rPr lang="pt-BR" dirty="0"/>
              <a:t>Crime material: exige que efetivamente tenha havido prejuízo aos trabalhos eleitorais</a:t>
            </a:r>
          </a:p>
          <a:p>
            <a:endParaRPr lang="pt-BR" dirty="0"/>
          </a:p>
          <a:p>
            <a:r>
              <a:rPr lang="pt-BR" dirty="0"/>
              <a:t>Não se exige dolo específico de perturbar  ou prejudicar, bastando que este fim tenha sido atingido</a:t>
            </a:r>
          </a:p>
          <a:p>
            <a:pPr lvl="1"/>
            <a:r>
              <a:rPr lang="pt-BR" dirty="0"/>
              <a:t>E a questão da finalidade ínsita à conduta (Teoria Final da Ação)?</a:t>
            </a:r>
          </a:p>
          <a:p>
            <a:pPr lvl="1"/>
            <a:endParaRPr lang="pt-BR" dirty="0"/>
          </a:p>
          <a:p>
            <a:endParaRPr lang="pt-BR" dirty="0"/>
          </a:p>
        </p:txBody>
      </p:sp>
    </p:spTree>
    <p:extLst>
      <p:ext uri="{BB962C8B-B14F-4D97-AF65-F5344CB8AC3E}">
        <p14:creationId xmlns:p14="http://schemas.microsoft.com/office/powerpoint/2010/main" val="2802440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Código Eleitoral</a:t>
            </a:r>
          </a:p>
        </p:txBody>
      </p:sp>
      <p:sp>
        <p:nvSpPr>
          <p:cNvPr id="3" name="Espaço Reservado para Conteúdo 2"/>
          <p:cNvSpPr>
            <a:spLocks noGrp="1"/>
          </p:cNvSpPr>
          <p:nvPr>
            <p:ph sz="half" idx="1"/>
          </p:nvPr>
        </p:nvSpPr>
        <p:spPr/>
        <p:txBody>
          <a:bodyPr>
            <a:normAutofit fontScale="92500" lnSpcReduction="10000"/>
          </a:bodyPr>
          <a:lstStyle/>
          <a:p>
            <a:pPr marL="0" indent="0">
              <a:buNone/>
            </a:pPr>
            <a:r>
              <a:rPr lang="pt-BR" dirty="0"/>
              <a:t>Art. 296. Promover desordem que prejudique os trabalhos eleitorais;</a:t>
            </a:r>
          </a:p>
          <a:p>
            <a:pPr marL="0" indent="0">
              <a:buNone/>
            </a:pPr>
            <a:endParaRPr lang="pt-BR" dirty="0"/>
          </a:p>
          <a:p>
            <a:pPr marL="0" indent="0">
              <a:buNone/>
            </a:pPr>
            <a:r>
              <a:rPr lang="pt-BR" dirty="0"/>
              <a:t>Pena - Detenção até dois meses e pagamento de 60 a 90 dias-multa.</a:t>
            </a:r>
          </a:p>
          <a:p>
            <a:endParaRPr lang="pt-BR" dirty="0"/>
          </a:p>
        </p:txBody>
      </p:sp>
      <p:sp>
        <p:nvSpPr>
          <p:cNvPr id="4" name="Espaço Reservado para Conteúdo 3"/>
          <p:cNvSpPr>
            <a:spLocks noGrp="1"/>
          </p:cNvSpPr>
          <p:nvPr>
            <p:ph sz="half" idx="2"/>
          </p:nvPr>
        </p:nvSpPr>
        <p:spPr/>
        <p:txBody>
          <a:bodyPr>
            <a:normAutofit fontScale="92500" lnSpcReduction="10000"/>
          </a:bodyPr>
          <a:lstStyle/>
          <a:p>
            <a:r>
              <a:rPr lang="pt-BR" dirty="0"/>
              <a:t>“O regime militar que se instalou no país em 1964, por força das armas, abraçou e desenvolveu a ideia de ‘ordem’, com o sentido muito específico de obstar opiniões ou manifestações contra... o próprio regime militar”. </a:t>
            </a:r>
          </a:p>
          <a:p>
            <a:r>
              <a:rPr lang="pt-BR" dirty="0"/>
              <a:t>“[...] encontramos, nesse tipo penal ora em estudo, resquícios dessa ‘ordem’ de viés antidemocrático, propositada a confundir protesto com bagunça, pluralidade com fraqueza ou democracia com obediência”. GONÇALVES, Luiz Carlos dos Santos. Crimes Eleitorais e Processo Penal Eleitoral, p. 39.</a:t>
            </a:r>
          </a:p>
        </p:txBody>
      </p:sp>
    </p:spTree>
    <p:extLst>
      <p:ext uri="{BB962C8B-B14F-4D97-AF65-F5344CB8AC3E}">
        <p14:creationId xmlns:p14="http://schemas.microsoft.com/office/powerpoint/2010/main" val="2066738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297. Impedir ou embaraçar o exercício do sufrágio:</a:t>
            </a:r>
          </a:p>
          <a:p>
            <a:pPr marL="0" indent="0">
              <a:buNone/>
            </a:pPr>
            <a:endParaRPr lang="pt-BR" dirty="0"/>
          </a:p>
          <a:p>
            <a:pPr marL="0" indent="0">
              <a:buNone/>
            </a:pPr>
            <a:r>
              <a:rPr lang="pt-BR" dirty="0"/>
              <a:t>Pena - Detenção até seis meses e pagamento de 60 a 100 dias-multa.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Sufrágio e voto são sinônimos?</a:t>
            </a:r>
          </a:p>
          <a:p>
            <a:pPr lvl="1"/>
            <a:r>
              <a:rPr lang="pt-BR" dirty="0"/>
              <a:t>Aplicação aos casos de referentes e plebiscitos</a:t>
            </a:r>
          </a:p>
          <a:p>
            <a:endParaRPr lang="pt-BR" dirty="0"/>
          </a:p>
          <a:p>
            <a:r>
              <a:rPr lang="pt-BR" dirty="0"/>
              <a:t>“</a:t>
            </a:r>
            <a:r>
              <a:rPr lang="pt-BR" i="1" dirty="0"/>
              <a:t>Impedir é obstaculizar, não deixar ocorrer; embaraçar é atrapalhar, dificultar</a:t>
            </a:r>
            <a:r>
              <a:rPr lang="pt-BR" dirty="0"/>
              <a:t>”: um é total, outro parcial. ZÍLIO, p. 100.</a:t>
            </a:r>
          </a:p>
        </p:txBody>
      </p:sp>
    </p:spTree>
    <p:extLst>
      <p:ext uri="{BB962C8B-B14F-4D97-AF65-F5344CB8AC3E}">
        <p14:creationId xmlns:p14="http://schemas.microsoft.com/office/powerpoint/2010/main" val="229517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298. Prender ou deter eleitor, membro de mesa receptora, fiscal, delegado de partido ou candidato, com violação do disposto no Art. 236: </a:t>
            </a:r>
          </a:p>
          <a:p>
            <a:pPr marL="0" indent="0">
              <a:buNone/>
            </a:pPr>
            <a:endParaRPr lang="pt-BR" dirty="0"/>
          </a:p>
          <a:p>
            <a:pPr marL="0" indent="0">
              <a:buNone/>
            </a:pPr>
            <a:r>
              <a:rPr lang="pt-BR" dirty="0"/>
              <a:t>Pena - Reclusão até quatro anos</a:t>
            </a:r>
          </a:p>
          <a:p>
            <a:endParaRPr lang="pt-BR" dirty="0"/>
          </a:p>
        </p:txBody>
      </p:sp>
      <p:sp>
        <p:nvSpPr>
          <p:cNvPr id="6" name="Espaço Reservado para Conteúdo 5"/>
          <p:cNvSpPr>
            <a:spLocks noGrp="1"/>
          </p:cNvSpPr>
          <p:nvPr>
            <p:ph sz="half" idx="2"/>
          </p:nvPr>
        </p:nvSpPr>
        <p:spPr/>
        <p:txBody>
          <a:bodyPr/>
          <a:lstStyle/>
          <a:p>
            <a:r>
              <a:rPr lang="pt-BR" dirty="0"/>
              <a:t>Crime próprio: autoridade que tenha poder de prender ou deter o eleitor (autoridade policial)</a:t>
            </a:r>
          </a:p>
          <a:p>
            <a:endParaRPr lang="pt-BR" dirty="0"/>
          </a:p>
          <a:p>
            <a:r>
              <a:rPr lang="pt-BR" dirty="0"/>
              <a:t>Tipo penal com referência a norma não penal, complementando seu sentido</a:t>
            </a:r>
          </a:p>
          <a:p>
            <a:endParaRPr lang="pt-BR" dirty="0"/>
          </a:p>
          <a:p>
            <a:r>
              <a:rPr lang="pt-BR" dirty="0"/>
              <a:t>Proteção da liberdade do sufrágio contra o abuso de poder</a:t>
            </a:r>
          </a:p>
        </p:txBody>
      </p:sp>
    </p:spTree>
    <p:extLst>
      <p:ext uri="{BB962C8B-B14F-4D97-AF65-F5344CB8AC3E}">
        <p14:creationId xmlns:p14="http://schemas.microsoft.com/office/powerpoint/2010/main" val="2460768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Art. 298. Prender ou deter eleitor, membro de mesa receptora, fiscal, delegado de partido ou candidato, com violação do disposto no Art. 236: </a:t>
            </a:r>
          </a:p>
          <a:p>
            <a:pPr marL="0" indent="0">
              <a:buNone/>
            </a:pPr>
            <a:endParaRPr lang="pt-BR" dirty="0"/>
          </a:p>
          <a:p>
            <a:pPr marL="0" indent="0">
              <a:buNone/>
            </a:pPr>
            <a:r>
              <a:rPr lang="pt-BR" dirty="0"/>
              <a:t>Pena - Reclusão até quatro anos</a:t>
            </a:r>
          </a:p>
        </p:txBody>
      </p:sp>
      <p:sp>
        <p:nvSpPr>
          <p:cNvPr id="6" name="Espaço Reservado para Conteúdo 5"/>
          <p:cNvSpPr>
            <a:spLocks noGrp="1"/>
          </p:cNvSpPr>
          <p:nvPr>
            <p:ph sz="half" idx="2"/>
          </p:nvPr>
        </p:nvSpPr>
        <p:spPr/>
        <p:txBody>
          <a:bodyPr>
            <a:normAutofit fontScale="92500" lnSpcReduction="10000"/>
          </a:bodyPr>
          <a:lstStyle/>
          <a:p>
            <a:pPr marL="0" indent="0">
              <a:buNone/>
            </a:pPr>
            <a:r>
              <a:rPr lang="pt-BR" dirty="0"/>
              <a:t>Art. 236. Nenhuma autoridade poderá, desde 5 (cinco) dias antes e até 48 (quarenta e oito) horas depois do encerramento da eleição, prender ou deter qualquer eleitor, salvo em flagrante delito ou em virtude de sentença criminal condenatória por crime inafiançável, ou, ainda, por desrespeito a salvo-conduto.</a:t>
            </a:r>
          </a:p>
          <a:p>
            <a:pPr marL="0" indent="0">
              <a:buNone/>
            </a:pPr>
            <a:r>
              <a:rPr lang="pt-BR" dirty="0"/>
              <a:t>§ 1º Os membros das mesas receptoras e os fiscais de partido, durante o exercício de suas funções, não poderão ser detidos ou presos, salvo o caso de flagrante delito; da mesma garantia gozarão os candidatos desde 15 (quinze) dias antes da eleição.</a:t>
            </a:r>
          </a:p>
        </p:txBody>
      </p:sp>
    </p:spTree>
    <p:extLst>
      <p:ext uri="{BB962C8B-B14F-4D97-AF65-F5344CB8AC3E}">
        <p14:creationId xmlns:p14="http://schemas.microsoft.com/office/powerpoint/2010/main" val="1727736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299. Dar, oferecer, prometer, solicitar ou receber, para si ou para outrem, dinheiro, dádiva, ou qualquer outra vantagem, para obter ou dar voto e para conseguir ou prometer abstenção, ainda que a oferta não seja aceita:</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a:t>
            </a:r>
          </a:p>
          <a:p>
            <a:pPr lvl="1"/>
            <a:r>
              <a:rPr lang="pt-BR" dirty="0"/>
              <a:t>Na modalidade passiva, exige-se que o autor seja eleitor: crime impossível</a:t>
            </a:r>
          </a:p>
          <a:p>
            <a:pPr lvl="1"/>
            <a:r>
              <a:rPr lang="pt-BR" dirty="0"/>
              <a:t>Não é crime de mão própria, podendo ser praticado por alguém em nome de candidato</a:t>
            </a:r>
          </a:p>
          <a:p>
            <a:endParaRPr lang="pt-BR" dirty="0"/>
          </a:p>
          <a:p>
            <a:r>
              <a:rPr lang="pt-BR" dirty="0"/>
              <a:t>É a corrupção eleitoral, que se divide em:</a:t>
            </a:r>
          </a:p>
          <a:p>
            <a:pPr lvl="1"/>
            <a:r>
              <a:rPr lang="pt-BR" dirty="0"/>
              <a:t>Corrupção ativa: dar, oferecer ou prometer</a:t>
            </a:r>
          </a:p>
          <a:p>
            <a:pPr lvl="1"/>
            <a:r>
              <a:rPr lang="pt-BR" dirty="0"/>
              <a:t>Corrupção passiva: solicitar ou receber</a:t>
            </a:r>
          </a:p>
        </p:txBody>
      </p:sp>
    </p:spTree>
    <p:extLst>
      <p:ext uri="{BB962C8B-B14F-4D97-AF65-F5344CB8AC3E}">
        <p14:creationId xmlns:p14="http://schemas.microsoft.com/office/powerpoint/2010/main" val="17039028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299. Dar, oferecer, prometer, solicitar ou receber, para si ou para outrem, dinheiro, dádiva, ou qualquer outra vantagem, para obter ou dar voto e para conseguir ou prometer abstenção, ainda que a oferta não seja aceita:</a:t>
            </a:r>
          </a:p>
          <a:p>
            <a:pPr marL="0" indent="0">
              <a:buNone/>
            </a:pPr>
            <a:endParaRPr lang="pt-BR" dirty="0"/>
          </a:p>
          <a:p>
            <a:pPr marL="0" indent="0">
              <a:buNone/>
            </a:pPr>
            <a:r>
              <a:rPr lang="pt-BR" dirty="0"/>
              <a:t>Pena - reclusão até quatro anos e pagamento de cinco a quinze dias-multa.</a:t>
            </a:r>
          </a:p>
        </p:txBody>
      </p:sp>
      <p:sp>
        <p:nvSpPr>
          <p:cNvPr id="6" name="Espaço Reservado para Conteúdo 5"/>
          <p:cNvSpPr>
            <a:spLocks noGrp="1"/>
          </p:cNvSpPr>
          <p:nvPr>
            <p:ph sz="half" idx="2"/>
          </p:nvPr>
        </p:nvSpPr>
        <p:spPr/>
        <p:txBody>
          <a:bodyPr/>
          <a:lstStyle/>
          <a:p>
            <a:r>
              <a:rPr lang="pt-BR" dirty="0"/>
              <a:t>É crime formal, não se exigindo a entrega, mas a mera promessa</a:t>
            </a:r>
          </a:p>
          <a:p>
            <a:endParaRPr lang="pt-BR" dirty="0"/>
          </a:p>
          <a:p>
            <a:r>
              <a:rPr lang="pt-BR" dirty="0"/>
              <a:t>Bem jurídico tutelado:</a:t>
            </a:r>
          </a:p>
          <a:p>
            <a:pPr lvl="1"/>
            <a:r>
              <a:rPr lang="pt-BR" dirty="0"/>
              <a:t>Liberdade de formação do voto do eleitor?</a:t>
            </a:r>
          </a:p>
          <a:p>
            <a:pPr lvl="1"/>
            <a:r>
              <a:rPr lang="pt-BR" dirty="0"/>
              <a:t>E a questão da solicitação e recebimento? (GONÇALVES, p. 45)</a:t>
            </a:r>
          </a:p>
          <a:p>
            <a:pPr lvl="1"/>
            <a:r>
              <a:rPr lang="pt-BR" dirty="0"/>
              <a:t>“</a:t>
            </a:r>
            <a:r>
              <a:rPr lang="pt-BR" i="1" dirty="0"/>
              <a:t>Padrão ético que deve permear as campanhas e as escolhas que se fazem nos pleitos</a:t>
            </a:r>
            <a:r>
              <a:rPr lang="pt-BR" dirty="0"/>
              <a:t>”? Moralidade eleitoral?</a:t>
            </a:r>
          </a:p>
        </p:txBody>
      </p:sp>
    </p:spTree>
    <p:extLst>
      <p:ext uri="{BB962C8B-B14F-4D97-AF65-F5344CB8AC3E}">
        <p14:creationId xmlns:p14="http://schemas.microsoft.com/office/powerpoint/2010/main" val="2967694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299. Dar, oferecer, prometer, solicitar ou receber, para si ou para outrem, dinheiro, dádiva, ou qualquer outra vantagem, para obter ou dar voto e para conseguir ou prometer abstenção, ainda que a oferta não seja aceita:</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lstStyle/>
          <a:p>
            <a:r>
              <a:rPr lang="pt-BR" dirty="0"/>
              <a:t>Não se confunde com a promessa eleitoral difusa, dirigida a um eleitor ou grupo de eleitores: o benefício deve ser pessoal e direto</a:t>
            </a:r>
          </a:p>
          <a:p>
            <a:endParaRPr lang="pt-BR" dirty="0"/>
          </a:p>
          <a:p>
            <a:r>
              <a:rPr lang="pt-BR" dirty="0"/>
              <a:t>O benefício deve ser oferecido como contrapartida ao voto, não ao trabalho em campanha: a situação do cabo eleitoral de quem o candidato pede o voto</a:t>
            </a:r>
          </a:p>
        </p:txBody>
      </p:sp>
    </p:spTree>
    <p:extLst>
      <p:ext uri="{BB962C8B-B14F-4D97-AF65-F5344CB8AC3E}">
        <p14:creationId xmlns:p14="http://schemas.microsoft.com/office/powerpoint/2010/main" val="312876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Objetividade jurídica nos crimes eleitorais</a:t>
            </a:r>
          </a:p>
        </p:txBody>
      </p:sp>
      <p:sp>
        <p:nvSpPr>
          <p:cNvPr id="3" name="Espaço Reservado para Conteúdo 2"/>
          <p:cNvSpPr>
            <a:spLocks noGrp="1"/>
          </p:cNvSpPr>
          <p:nvPr>
            <p:ph idx="1"/>
          </p:nvPr>
        </p:nvSpPr>
        <p:spPr/>
        <p:txBody>
          <a:bodyPr/>
          <a:lstStyle/>
          <a:p>
            <a:r>
              <a:rPr lang="pt-BR" dirty="0"/>
              <a:t>Legitimidade das eleições</a:t>
            </a:r>
          </a:p>
          <a:p>
            <a:endParaRPr lang="pt-BR" dirty="0"/>
          </a:p>
          <a:p>
            <a:r>
              <a:rPr lang="pt-BR" dirty="0"/>
              <a:t>Igualdade entre os candidatos</a:t>
            </a:r>
          </a:p>
          <a:p>
            <a:endParaRPr lang="pt-BR" dirty="0"/>
          </a:p>
          <a:p>
            <a:r>
              <a:rPr lang="pt-BR" dirty="0"/>
              <a:t>Liberdade na formação e expressão do sufrágio</a:t>
            </a:r>
          </a:p>
          <a:p>
            <a:endParaRPr lang="pt-BR" dirty="0"/>
          </a:p>
          <a:p>
            <a:r>
              <a:rPr lang="pt-BR" dirty="0"/>
              <a:t>Regularidade dos serviços da Justiça Eleitoral</a:t>
            </a:r>
          </a:p>
        </p:txBody>
      </p:sp>
    </p:spTree>
    <p:extLst>
      <p:ext uri="{BB962C8B-B14F-4D97-AF65-F5344CB8AC3E}">
        <p14:creationId xmlns:p14="http://schemas.microsoft.com/office/powerpoint/2010/main" val="1504911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299. Dar, oferecer, prometer, solicitar ou receber, para si ou para outrem, dinheiro, dádiva, ou qualquer outra vantagem, para obter ou dar voto e para conseguir ou prometer abstenção, ainda que a oferta não seja aceita:</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lstStyle/>
          <a:p>
            <a:r>
              <a:rPr lang="pt-BR" dirty="0"/>
              <a:t>A corrupção pode pretender obter o voto favorável ou desfavorável a candidato, partido ou coligação</a:t>
            </a:r>
          </a:p>
          <a:p>
            <a:endParaRPr lang="pt-BR" dirty="0"/>
          </a:p>
          <a:p>
            <a:r>
              <a:rPr lang="pt-BR" dirty="0"/>
              <a:t>“O pedido expresso de voto não é exigência para configuração do delito previsto no art. 299 do Código Eleitoral, mas sim a comprovação da finalidade de obter ou dar voto ou prometer abstenção” (TSE, ED em RESPE 58.245, 02.03.2011)</a:t>
            </a:r>
          </a:p>
        </p:txBody>
      </p:sp>
    </p:spTree>
    <p:extLst>
      <p:ext uri="{BB962C8B-B14F-4D97-AF65-F5344CB8AC3E}">
        <p14:creationId xmlns:p14="http://schemas.microsoft.com/office/powerpoint/2010/main" val="925111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299. Dar, oferecer, prometer, solicitar ou receber, para si ou para outrem, dinheiro, dádiva, ou qualquer outra vantagem, para obter ou dar voto e para conseguir ou prometer abstenção, ainda que a oferta não seja aceita:</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lstStyle/>
          <a:p>
            <a:r>
              <a:rPr lang="pt-BR" dirty="0"/>
              <a:t>A oferta não necessariamente precisa ser de dinheiro ou bens materiais, mas pode ser de emprego, bolsa, auxílio, tratamento médico, odontológico, etc.</a:t>
            </a:r>
          </a:p>
          <a:p>
            <a:endParaRPr lang="pt-BR" dirty="0"/>
          </a:p>
          <a:p>
            <a:r>
              <a:rPr lang="pt-BR" dirty="0"/>
              <a:t>A vantagem pode ser devida ou indevida: pouco importa que o eleitor já teria direito a ingressar em programa social, por exemplo, ou que não tenha sido ameaçado de exclusão</a:t>
            </a:r>
          </a:p>
        </p:txBody>
      </p:sp>
    </p:spTree>
    <p:extLst>
      <p:ext uri="{BB962C8B-B14F-4D97-AF65-F5344CB8AC3E}">
        <p14:creationId xmlns:p14="http://schemas.microsoft.com/office/powerpoint/2010/main" val="39605909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299. Dar, oferecer, prometer, solicitar ou receber, para si ou para outrem, dinheiro, dádiva, ou qualquer outra vantagem, para obter ou dar voto e para conseguir ou prometer abstenção, ainda que a oferta não seja aceita:</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lstStyle/>
          <a:p>
            <a:r>
              <a:rPr lang="pt-BR" dirty="0"/>
              <a:t>E o caso da “compra” de apoio político de partido, para formação de coligação eleitoral?</a:t>
            </a:r>
          </a:p>
          <a:p>
            <a:endParaRPr lang="pt-BR" dirty="0"/>
          </a:p>
          <a:p>
            <a:r>
              <a:rPr lang="pt-BR" dirty="0"/>
              <a:t>Ou da compra de apoio político de líder local, para que granjeie novos eleitores?</a:t>
            </a:r>
          </a:p>
          <a:p>
            <a:endParaRPr lang="pt-BR" dirty="0"/>
          </a:p>
          <a:p>
            <a:r>
              <a:rPr lang="pt-BR" dirty="0"/>
              <a:t>STF decidiu por atípica a conduta da compra de apoio político: Inquérito 3963, Rel. Carmen Lúcia, 10.04.2014.</a:t>
            </a:r>
          </a:p>
        </p:txBody>
      </p:sp>
    </p:spTree>
    <p:extLst>
      <p:ext uri="{BB962C8B-B14F-4D97-AF65-F5344CB8AC3E}">
        <p14:creationId xmlns:p14="http://schemas.microsoft.com/office/powerpoint/2010/main" val="747691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299. Dar, oferecer, prometer, solicitar ou receber, para si ou para outrem, dinheiro, dádiva, ou qualquer outra vantagem, para obter ou dar voto e para conseguir ou prometer abstenção, ainda que a oferta não seja aceita:</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Ausência de marco temporal: não se exige proximidade com o pleito</a:t>
            </a:r>
          </a:p>
          <a:p>
            <a:pPr lvl="1"/>
            <a:r>
              <a:rPr lang="pt-BR" dirty="0"/>
              <a:t>Se o autor não se inscreve candidato, a conduta é atípica</a:t>
            </a:r>
          </a:p>
          <a:p>
            <a:endParaRPr lang="pt-BR" dirty="0"/>
          </a:p>
          <a:p>
            <a:r>
              <a:rPr lang="pt-BR" dirty="0"/>
              <a:t>Concomitância de aplicação da regra do art. 41-A da L. 9.504/97</a:t>
            </a:r>
          </a:p>
          <a:p>
            <a:pPr lvl="1"/>
            <a:r>
              <a:rPr lang="pt-BR" dirty="0"/>
              <a:t>E a questão do </a:t>
            </a:r>
            <a:r>
              <a:rPr lang="pt-BR" i="1" dirty="0"/>
              <a:t>ne bis in idem</a:t>
            </a:r>
            <a:r>
              <a:rPr lang="pt-BR" dirty="0"/>
              <a:t>?</a:t>
            </a:r>
          </a:p>
          <a:p>
            <a:pPr lvl="1"/>
            <a:endParaRPr lang="pt-BR" dirty="0"/>
          </a:p>
          <a:p>
            <a:r>
              <a:rPr lang="pt-BR" dirty="0"/>
              <a:t>O Ministério Público pode optar por não denunciar o eleitor?</a:t>
            </a:r>
          </a:p>
          <a:p>
            <a:pPr lvl="1"/>
            <a:r>
              <a:rPr lang="pt-BR" dirty="0"/>
              <a:t>Ausência de obrigatoriedade de </a:t>
            </a:r>
            <a:r>
              <a:rPr lang="pt-BR" dirty="0" err="1"/>
              <a:t>sinalágma</a:t>
            </a:r>
            <a:endParaRPr lang="pt-BR" dirty="0"/>
          </a:p>
        </p:txBody>
      </p:sp>
    </p:spTree>
    <p:extLst>
      <p:ext uri="{BB962C8B-B14F-4D97-AF65-F5344CB8AC3E}">
        <p14:creationId xmlns:p14="http://schemas.microsoft.com/office/powerpoint/2010/main" val="11436369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300. Valer-se o servidor público da sua autoridade para coagir alguém a votar ou não votar em determinado candidato ou partido:</a:t>
            </a:r>
          </a:p>
          <a:p>
            <a:pPr marL="0" indent="0">
              <a:buNone/>
            </a:pPr>
            <a:endParaRPr lang="pt-BR" dirty="0"/>
          </a:p>
          <a:p>
            <a:pPr marL="0" indent="0">
              <a:buNone/>
            </a:pPr>
            <a:r>
              <a:rPr lang="pt-BR" dirty="0"/>
              <a:t>Pena - detenção até seis meses e pagamento de 60 a 100 dias-multa.</a:t>
            </a:r>
          </a:p>
          <a:p>
            <a:pPr marL="0" indent="0">
              <a:buNone/>
            </a:pPr>
            <a:endParaRPr lang="pt-BR" dirty="0"/>
          </a:p>
          <a:p>
            <a:pPr marL="0" indent="0">
              <a:buNone/>
            </a:pPr>
            <a:r>
              <a:rPr lang="pt-BR" dirty="0"/>
              <a:t>Parágrafo único. Se o agente é membro ou funcionário da Justiça Eleitoral e comete o crime prevalecendo-se do cargo a pena é agravada.</a:t>
            </a:r>
          </a:p>
          <a:p>
            <a:endParaRPr lang="pt-BR" dirty="0"/>
          </a:p>
        </p:txBody>
      </p:sp>
      <p:sp>
        <p:nvSpPr>
          <p:cNvPr id="6" name="Espaço Reservado para Conteúdo 5"/>
          <p:cNvSpPr>
            <a:spLocks noGrp="1"/>
          </p:cNvSpPr>
          <p:nvPr>
            <p:ph sz="half" idx="2"/>
          </p:nvPr>
        </p:nvSpPr>
        <p:spPr/>
        <p:txBody>
          <a:bodyPr/>
          <a:lstStyle/>
          <a:p>
            <a:r>
              <a:rPr lang="pt-BR" dirty="0"/>
              <a:t>Crime próprio: servidor público</a:t>
            </a:r>
          </a:p>
          <a:p>
            <a:pPr lvl="1"/>
            <a:r>
              <a:rPr lang="pt-BR" dirty="0"/>
              <a:t>Pena agravada caso o autor seja membro da Justiça Eleitoral</a:t>
            </a:r>
          </a:p>
          <a:p>
            <a:pPr lvl="1"/>
            <a:endParaRPr lang="pt-BR" dirty="0"/>
          </a:p>
          <a:p>
            <a:r>
              <a:rPr lang="pt-BR" dirty="0"/>
              <a:t>Coação é pressão, achaque ou intimidação, que restrinja a liberdade do eleitor</a:t>
            </a:r>
          </a:p>
          <a:p>
            <a:endParaRPr lang="pt-BR" dirty="0"/>
          </a:p>
          <a:p>
            <a:r>
              <a:rPr lang="pt-BR" dirty="0"/>
              <a:t>A condição de servidor deve ser essencial no ato de coação, para que se configure o delito</a:t>
            </a:r>
          </a:p>
        </p:txBody>
      </p:sp>
    </p:spTree>
    <p:extLst>
      <p:ext uri="{BB962C8B-B14F-4D97-AF65-F5344CB8AC3E}">
        <p14:creationId xmlns:p14="http://schemas.microsoft.com/office/powerpoint/2010/main" val="3347037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301. Usar de violência ou grave ameaça para coagir alguém a votar, ou não votar, em determinado candidato ou partido, ainda que os fins visados não sejam conseguidos:</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a:t>
            </a:r>
          </a:p>
          <a:p>
            <a:endParaRPr lang="pt-BR" dirty="0"/>
          </a:p>
          <a:p>
            <a:r>
              <a:rPr lang="pt-BR" dirty="0"/>
              <a:t>Coação com grave ameaça ou violência: tutela da liberdade do voto</a:t>
            </a:r>
          </a:p>
          <a:p>
            <a:pPr lvl="1"/>
            <a:r>
              <a:rPr lang="pt-BR" dirty="0"/>
              <a:t>A violência pressupõe o uso da força física</a:t>
            </a:r>
          </a:p>
          <a:p>
            <a:pPr lvl="1"/>
            <a:r>
              <a:rPr lang="pt-BR" dirty="0"/>
              <a:t>A grave ameaça implica em um mal injusto e grave a reduzir o espaço de decisão do eleitor</a:t>
            </a:r>
          </a:p>
          <a:p>
            <a:endParaRPr lang="pt-BR" dirty="0"/>
          </a:p>
          <a:p>
            <a:r>
              <a:rPr lang="pt-BR" dirty="0"/>
              <a:t>Exige-se o dolo específico de obtenção do voto favorável ou contrário: e a abstenção:</a:t>
            </a:r>
          </a:p>
        </p:txBody>
      </p:sp>
    </p:spTree>
    <p:extLst>
      <p:ext uri="{BB962C8B-B14F-4D97-AF65-F5344CB8AC3E}">
        <p14:creationId xmlns:p14="http://schemas.microsoft.com/office/powerpoint/2010/main" val="638397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Art. 301. Usar de violência ou grave ameaça para coagir alguém a votar, ou não votar, em determinado candidato ou partido, ainda que os fins visados não sejam conseguidos:</a:t>
            </a:r>
          </a:p>
          <a:p>
            <a:pPr marL="0" indent="0">
              <a:buNone/>
            </a:pPr>
            <a:endParaRPr lang="pt-BR" dirty="0"/>
          </a:p>
          <a:p>
            <a:pPr marL="0" indent="0">
              <a:buNone/>
            </a:pPr>
            <a:r>
              <a:rPr lang="pt-BR" dirty="0"/>
              <a:t>Pena - reclusão até quatro anos e pagamento de cinco a quinze dias-multa.</a:t>
            </a:r>
          </a:p>
          <a:p>
            <a:endParaRPr lang="pt-BR" dirty="0"/>
          </a:p>
        </p:txBody>
      </p:sp>
      <p:sp>
        <p:nvSpPr>
          <p:cNvPr id="6" name="Espaço Reservado para Conteúdo 5"/>
          <p:cNvSpPr>
            <a:spLocks noGrp="1"/>
          </p:cNvSpPr>
          <p:nvPr>
            <p:ph sz="half" idx="2"/>
          </p:nvPr>
        </p:nvSpPr>
        <p:spPr/>
        <p:txBody>
          <a:bodyPr>
            <a:normAutofit fontScale="92500" lnSpcReduction="10000"/>
          </a:bodyPr>
          <a:lstStyle/>
          <a:p>
            <a:r>
              <a:rPr lang="pt-BR" dirty="0"/>
              <a:t>Não há necessidade de que se esteja em período eleitoral para configuração do delito</a:t>
            </a:r>
          </a:p>
          <a:p>
            <a:endParaRPr lang="pt-BR" dirty="0"/>
          </a:p>
          <a:p>
            <a:r>
              <a:rPr lang="pt-BR" dirty="0"/>
              <a:t>Há proibição administrativa no art. 41-A, §2º, de teor semelhante</a:t>
            </a:r>
          </a:p>
          <a:p>
            <a:endParaRPr lang="pt-BR" dirty="0"/>
          </a:p>
          <a:p>
            <a:r>
              <a:rPr lang="pt-BR" dirty="0"/>
              <a:t>“</a:t>
            </a:r>
            <a:r>
              <a:rPr lang="pt-BR" i="1" dirty="0"/>
              <a:t>É o caso do empregador que ameaça de demissão seus funcionários se o seu candidato não for eleito ou do político que coage seus funcionários ou pessoas dependentes da administração pública a proceder a determinada escolha</a:t>
            </a:r>
            <a:r>
              <a:rPr lang="pt-BR" dirty="0"/>
              <a:t>”. GONÇALVES, pp. 54-55.</a:t>
            </a:r>
          </a:p>
        </p:txBody>
      </p:sp>
    </p:spTree>
    <p:extLst>
      <p:ext uri="{BB962C8B-B14F-4D97-AF65-F5344CB8AC3E}">
        <p14:creationId xmlns:p14="http://schemas.microsoft.com/office/powerpoint/2010/main" val="41717233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302. Promover, no dia da eleição, com o fim de impedir, embaraçar ou fraudar o exercício do voto a concentração de eleitores, sob qualquer forma, inclusive o fornecimento gratuito de alimento e transporte coletivo:</a:t>
            </a:r>
          </a:p>
          <a:p>
            <a:pPr marL="0" indent="0">
              <a:buNone/>
            </a:pPr>
            <a:endParaRPr lang="pt-BR" dirty="0"/>
          </a:p>
          <a:p>
            <a:pPr marL="0" indent="0">
              <a:buNone/>
            </a:pPr>
            <a:r>
              <a:rPr lang="pt-BR" dirty="0"/>
              <a:t>Pena - reclusão de quatro (4) a seis (6) anos e pagamento de 200 a 300 dias-multa.</a:t>
            </a:r>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Parcialmente derrogado pela L. 6.091/74 na parte relativa ao fornecimento de alimentos e transporte</a:t>
            </a:r>
          </a:p>
          <a:p>
            <a:endParaRPr lang="pt-BR" dirty="0"/>
          </a:p>
          <a:p>
            <a:r>
              <a:rPr lang="pt-BR" dirty="0"/>
              <a:t>Não se confunde com a regra do art. 39 da L. 9.504/97, que fala em arregimentação de eleitores, pois a mera concentração não exige proselitismo</a:t>
            </a:r>
          </a:p>
        </p:txBody>
      </p:sp>
    </p:spTree>
    <p:extLst>
      <p:ext uri="{BB962C8B-B14F-4D97-AF65-F5344CB8AC3E}">
        <p14:creationId xmlns:p14="http://schemas.microsoft.com/office/powerpoint/2010/main" val="33744394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Art. 302. Promover, no dia da eleição, com o fim de impedir, embaraçar ou fraudar o exercício do voto a concentração de eleitores, sob qualquer forma, inclusive o fornecimento gratuito de alimento e transporte coletivo:</a:t>
            </a:r>
          </a:p>
          <a:p>
            <a:pPr marL="0" indent="0">
              <a:buNone/>
            </a:pPr>
            <a:endParaRPr lang="pt-BR" dirty="0"/>
          </a:p>
          <a:p>
            <a:pPr marL="0" indent="0">
              <a:buNone/>
            </a:pPr>
            <a:r>
              <a:rPr lang="pt-BR" dirty="0"/>
              <a:t>Pena - reclusão de quatro (4) a seis (6) anos e pagamento de 200 a 300 dias-multa.</a:t>
            </a:r>
          </a:p>
          <a:p>
            <a:endParaRPr lang="pt-BR" dirty="0"/>
          </a:p>
        </p:txBody>
      </p:sp>
      <p:sp>
        <p:nvSpPr>
          <p:cNvPr id="6" name="Espaço Reservado para Conteúdo 5"/>
          <p:cNvSpPr>
            <a:spLocks noGrp="1"/>
          </p:cNvSpPr>
          <p:nvPr>
            <p:ph sz="half" idx="2"/>
          </p:nvPr>
        </p:nvSpPr>
        <p:spPr/>
        <p:txBody>
          <a:bodyPr>
            <a:normAutofit fontScale="92500" lnSpcReduction="10000"/>
          </a:bodyPr>
          <a:lstStyle/>
          <a:p>
            <a:r>
              <a:rPr lang="pt-BR" dirty="0"/>
              <a:t>Das mais altas penas do Código Eleitoral: claramente desproporcional aos demais tipos penais, especialmente a corrupção eleitoral ou a fraude na contagem de votos</a:t>
            </a:r>
          </a:p>
          <a:p>
            <a:endParaRPr lang="pt-BR" dirty="0"/>
          </a:p>
          <a:p>
            <a:r>
              <a:rPr lang="pt-BR" dirty="0"/>
              <a:t>Exige dolo específico de “impedir, embaraçar ou fraudar o exercício do voto”</a:t>
            </a:r>
          </a:p>
          <a:p>
            <a:endParaRPr lang="pt-BR" dirty="0"/>
          </a:p>
          <a:p>
            <a:r>
              <a:rPr lang="pt-BR" dirty="0"/>
              <a:t>Somente pode ocorrer no dia da eleição: e se realizado antes da abertura ou após o fechamento das urnas?</a:t>
            </a:r>
          </a:p>
        </p:txBody>
      </p:sp>
    </p:spTree>
    <p:extLst>
      <p:ext uri="{BB962C8B-B14F-4D97-AF65-F5344CB8AC3E}">
        <p14:creationId xmlns:p14="http://schemas.microsoft.com/office/powerpoint/2010/main" val="17342577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303. Majorar os preços de utilidades e serviços necessários à realização de eleições, tais como transporte e alimentação de eleitores, impressão, publicidade e divulgação de matéria eleitoral.</a:t>
            </a:r>
          </a:p>
          <a:p>
            <a:pPr marL="0" indent="0">
              <a:buNone/>
            </a:pPr>
            <a:endParaRPr lang="pt-BR" dirty="0"/>
          </a:p>
          <a:p>
            <a:pPr marL="0" indent="0">
              <a:buNone/>
            </a:pPr>
            <a:r>
              <a:rPr lang="pt-BR" dirty="0"/>
              <a:t>Pena - pagamento de 250 a 300 dias-multa.</a:t>
            </a:r>
          </a:p>
          <a:p>
            <a:endParaRPr lang="pt-BR" dirty="0"/>
          </a:p>
        </p:txBody>
      </p:sp>
      <p:sp>
        <p:nvSpPr>
          <p:cNvPr id="6" name="Espaço Reservado para Conteúdo 5"/>
          <p:cNvSpPr>
            <a:spLocks noGrp="1"/>
          </p:cNvSpPr>
          <p:nvPr>
            <p:ph sz="half" idx="2"/>
          </p:nvPr>
        </p:nvSpPr>
        <p:spPr/>
        <p:txBody>
          <a:bodyPr/>
          <a:lstStyle/>
          <a:p>
            <a:r>
              <a:rPr lang="pt-BR" dirty="0"/>
              <a:t>GONÇALVES entende que o tipo não foi recepcionado pela CF88, “</a:t>
            </a:r>
            <a:r>
              <a:rPr lang="pt-BR" i="1" dirty="0"/>
              <a:t>por incompatibilidade com as disposições sobre livre iniciativa e ordem econômica</a:t>
            </a:r>
            <a:r>
              <a:rPr lang="pt-BR" dirty="0"/>
              <a:t>”, p. 56.</a:t>
            </a:r>
          </a:p>
          <a:p>
            <a:endParaRPr lang="pt-BR" dirty="0"/>
          </a:p>
          <a:p>
            <a:r>
              <a:rPr lang="pt-BR" dirty="0"/>
              <a:t>“</a:t>
            </a:r>
            <a:r>
              <a:rPr lang="pt-BR" i="1" dirty="0"/>
              <a:t>Se a majoração de preços for artificial e em benefício de candidato ou partido, em detrimento de outros, poderá ocorrer a figura do abuso de poder econômico</a:t>
            </a:r>
            <a:r>
              <a:rPr lang="pt-BR" dirty="0"/>
              <a:t>”, p. 57.</a:t>
            </a:r>
          </a:p>
        </p:txBody>
      </p:sp>
    </p:spTree>
    <p:extLst>
      <p:ext uri="{BB962C8B-B14F-4D97-AF65-F5344CB8AC3E}">
        <p14:creationId xmlns:p14="http://schemas.microsoft.com/office/powerpoint/2010/main" val="3370909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Objetividade jurídica nos crimes eleitorais</a:t>
            </a:r>
          </a:p>
        </p:txBody>
      </p:sp>
      <p:sp>
        <p:nvSpPr>
          <p:cNvPr id="3" name="Espaço Reservado para Conteúdo 2"/>
          <p:cNvSpPr>
            <a:spLocks noGrp="1"/>
          </p:cNvSpPr>
          <p:nvPr>
            <p:ph idx="1"/>
          </p:nvPr>
        </p:nvSpPr>
        <p:spPr/>
        <p:txBody>
          <a:bodyPr>
            <a:normAutofit lnSpcReduction="10000"/>
          </a:bodyPr>
          <a:lstStyle/>
          <a:p>
            <a:r>
              <a:rPr lang="pt-BR" dirty="0"/>
              <a:t>A ideia de bem jurídico deve servir como anteparo à pretensão do legislador em incriminar quaisquer condutas das quais não goste</a:t>
            </a:r>
          </a:p>
          <a:p>
            <a:endParaRPr lang="pt-BR" dirty="0"/>
          </a:p>
          <a:p>
            <a:r>
              <a:rPr lang="pt-BR" dirty="0"/>
              <a:t>Mais do que mero critério de classificação, o bem jurídico confere ou retira legitimidade do tipo penal</a:t>
            </a:r>
          </a:p>
          <a:p>
            <a:endParaRPr lang="pt-BR" dirty="0"/>
          </a:p>
          <a:p>
            <a:r>
              <a:rPr lang="pt-BR" dirty="0"/>
              <a:t>“</a:t>
            </a:r>
            <a:r>
              <a:rPr lang="pt-BR" i="1" dirty="0"/>
              <a:t>Os tipos penais eleitorais, como regra, são objeto de severa crítica doutrinária, fundamentalmente porque, em sua grande maioria, traduzem pensamento legislativo defasado e se preocupam com situações jurídicas distantes das questões efetivamente relevantes à preservação da higidez do processo eleitoral</a:t>
            </a:r>
            <a:r>
              <a:rPr lang="pt-BR" dirty="0"/>
              <a:t>”. ZILIO, Rodrigo López. Crimes Eleitorais, p. 26.</a:t>
            </a:r>
          </a:p>
        </p:txBody>
      </p:sp>
    </p:spTree>
    <p:extLst>
      <p:ext uri="{BB962C8B-B14F-4D97-AF65-F5344CB8AC3E}">
        <p14:creationId xmlns:p14="http://schemas.microsoft.com/office/powerpoint/2010/main" val="21972460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304. Ocultar, sonegar açambarcar ou recusar no dia da eleição o fornecimento, normalmente a todos, de utilidades, alimentação e meios de transporte, ou conceder exclusividade dos mesmos a determinado partido ou candidato:</a:t>
            </a:r>
          </a:p>
          <a:p>
            <a:pPr marL="0" indent="0">
              <a:buNone/>
            </a:pPr>
            <a:endParaRPr lang="pt-BR" dirty="0"/>
          </a:p>
          <a:p>
            <a:pPr marL="0" indent="0">
              <a:buNone/>
            </a:pPr>
            <a:r>
              <a:rPr lang="pt-BR" dirty="0"/>
              <a:t>Pena - pagamento de 250 a 300 dias-multa.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Representa espécie de abuso de poder econômico</a:t>
            </a:r>
          </a:p>
          <a:p>
            <a:endParaRPr lang="pt-BR" dirty="0"/>
          </a:p>
          <a:p>
            <a:r>
              <a:rPr lang="pt-BR" dirty="0"/>
              <a:t>Somente pode ocorrer no dia da eleição</a:t>
            </a:r>
          </a:p>
          <a:p>
            <a:endParaRPr lang="pt-BR" dirty="0"/>
          </a:p>
          <a:p>
            <a:r>
              <a:rPr lang="pt-BR" dirty="0"/>
              <a:t>A recusa há de ser injustificada, sendo plausível a exclusividade fixada em contrato</a:t>
            </a:r>
          </a:p>
        </p:txBody>
      </p:sp>
    </p:spTree>
    <p:extLst>
      <p:ext uri="{BB962C8B-B14F-4D97-AF65-F5344CB8AC3E}">
        <p14:creationId xmlns:p14="http://schemas.microsoft.com/office/powerpoint/2010/main" val="248460187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305. Intervir autoridade estranha à mesa receptora, salvo o juiz eleitoral, no seu funcionamento sob qualquer pretexto:</a:t>
            </a:r>
          </a:p>
          <a:p>
            <a:pPr marL="0" indent="0">
              <a:buNone/>
            </a:pPr>
            <a:endParaRPr lang="pt-BR" dirty="0"/>
          </a:p>
          <a:p>
            <a:pPr marL="0" indent="0">
              <a:buNone/>
            </a:pPr>
            <a:r>
              <a:rPr lang="pt-BR" dirty="0"/>
              <a:t>Pena - detenção até seis meses e pagamento de 60 a 90 dias-multa.</a:t>
            </a:r>
            <a:endParaRPr lang="pt-BR" dirty="0">
              <a:effectLst/>
            </a:endParaRPr>
          </a:p>
        </p:txBody>
      </p:sp>
      <p:sp>
        <p:nvSpPr>
          <p:cNvPr id="6" name="Espaço Reservado para Conteúdo 5"/>
          <p:cNvSpPr>
            <a:spLocks noGrp="1"/>
          </p:cNvSpPr>
          <p:nvPr>
            <p:ph sz="half" idx="2"/>
          </p:nvPr>
        </p:nvSpPr>
        <p:spPr/>
        <p:txBody>
          <a:bodyPr/>
          <a:lstStyle/>
          <a:p>
            <a:r>
              <a:rPr lang="pt-BR" dirty="0"/>
              <a:t>Crime próprio: somente pode ser cometido por “autoridade estranha à mesa receptora”</a:t>
            </a:r>
          </a:p>
          <a:p>
            <a:endParaRPr lang="pt-BR" dirty="0"/>
          </a:p>
          <a:p>
            <a:r>
              <a:rPr lang="pt-BR" dirty="0"/>
              <a:t>Crime formal, não exige prejuízo aos trabalhos eleitorais</a:t>
            </a:r>
          </a:p>
          <a:p>
            <a:endParaRPr lang="pt-BR" dirty="0"/>
          </a:p>
          <a:p>
            <a:r>
              <a:rPr lang="pt-BR" dirty="0"/>
              <a:t>“</a:t>
            </a:r>
            <a:r>
              <a:rPr lang="pt-BR" i="1" dirty="0"/>
              <a:t>No país do ‘sabe com quem você está falando’, essa proteção penal é particularmente adequada</a:t>
            </a:r>
            <a:r>
              <a:rPr lang="pt-BR" dirty="0"/>
              <a:t>”. GONÇALVES, p. 59.</a:t>
            </a:r>
          </a:p>
        </p:txBody>
      </p:sp>
    </p:spTree>
    <p:extLst>
      <p:ext uri="{BB962C8B-B14F-4D97-AF65-F5344CB8AC3E}">
        <p14:creationId xmlns:p14="http://schemas.microsoft.com/office/powerpoint/2010/main" val="2965826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306. Não observar a ordem em que os eleitores devem ser chamados a votar:</a:t>
            </a:r>
          </a:p>
          <a:p>
            <a:pPr marL="0" indent="0">
              <a:buNone/>
            </a:pPr>
            <a:endParaRPr lang="pt-BR" dirty="0"/>
          </a:p>
          <a:p>
            <a:pPr marL="0" indent="0">
              <a:buNone/>
            </a:pPr>
            <a:r>
              <a:rPr lang="pt-BR" dirty="0"/>
              <a:t>Pena - pagamento de 15 a 30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Demonstração do excesso de tipos penais no Código Eleitoral</a:t>
            </a:r>
          </a:p>
          <a:p>
            <a:endParaRPr lang="pt-BR" dirty="0"/>
          </a:p>
          <a:p>
            <a:r>
              <a:rPr lang="pt-BR" dirty="0"/>
              <a:t>Trata-se de mera irregularidade administrativa: “</a:t>
            </a:r>
            <a:r>
              <a:rPr lang="pt-BR" i="1" dirty="0"/>
              <a:t>é a famosa criminalização da ‘furada de fila’, exemplo perfeito da vulgarização do uso do Direito Penal</a:t>
            </a:r>
            <a:r>
              <a:rPr lang="pt-BR" dirty="0"/>
              <a:t>”. GONÇALVES, p. 59.</a:t>
            </a:r>
          </a:p>
          <a:p>
            <a:endParaRPr lang="pt-BR" dirty="0"/>
          </a:p>
          <a:p>
            <a:r>
              <a:rPr lang="pt-BR" dirty="0"/>
              <a:t>“</a:t>
            </a:r>
            <a:r>
              <a:rPr lang="pt-BR" i="1" dirty="0"/>
              <a:t>Não ostenta gravidade mínima apta a afetar quaisquer dos bens jurídicos tutelados pelo Direito Eleitoral</a:t>
            </a:r>
            <a:r>
              <a:rPr lang="pt-BR" dirty="0"/>
              <a:t>”. ZÍLIO, p. 121.</a:t>
            </a:r>
          </a:p>
        </p:txBody>
      </p:sp>
    </p:spTree>
    <p:extLst>
      <p:ext uri="{BB962C8B-B14F-4D97-AF65-F5344CB8AC3E}">
        <p14:creationId xmlns:p14="http://schemas.microsoft.com/office/powerpoint/2010/main" val="18711530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307. Fornecer ao eleitor cédula oficial já assinalada ou por qualquer forma marcada:</a:t>
            </a:r>
          </a:p>
          <a:p>
            <a:endParaRPr lang="pt-BR" dirty="0"/>
          </a:p>
          <a:p>
            <a:pPr marL="0" indent="0">
              <a:buNone/>
            </a:pPr>
            <a:r>
              <a:rPr lang="pt-BR" dirty="0"/>
              <a:t>Pena - reclusão até cinco anos e pagamento de 5 a 15 dias-multa.</a:t>
            </a:r>
          </a:p>
          <a:p>
            <a:endParaRPr lang="pt-BR" dirty="0"/>
          </a:p>
        </p:txBody>
      </p:sp>
      <p:sp>
        <p:nvSpPr>
          <p:cNvPr id="6" name="Espaço Reservado para Conteúdo 5"/>
          <p:cNvSpPr>
            <a:spLocks noGrp="1"/>
          </p:cNvSpPr>
          <p:nvPr>
            <p:ph sz="half" idx="2"/>
          </p:nvPr>
        </p:nvSpPr>
        <p:spPr/>
        <p:txBody>
          <a:bodyPr/>
          <a:lstStyle/>
          <a:p>
            <a:r>
              <a:rPr lang="pt-BR" dirty="0"/>
              <a:t>Crime próprio: membros das mesas receptoras de votos</a:t>
            </a:r>
          </a:p>
          <a:p>
            <a:endParaRPr lang="pt-BR" dirty="0"/>
          </a:p>
          <a:p>
            <a:r>
              <a:rPr lang="pt-BR" dirty="0"/>
              <a:t>Somente pode ocorrer no caso de votação manual</a:t>
            </a:r>
          </a:p>
          <a:p>
            <a:endParaRPr lang="pt-BR" dirty="0"/>
          </a:p>
          <a:p>
            <a:r>
              <a:rPr lang="pt-BR" dirty="0"/>
              <a:t>Assinalada significa já “votada”</a:t>
            </a:r>
          </a:p>
          <a:p>
            <a:endParaRPr lang="pt-BR" dirty="0"/>
          </a:p>
          <a:p>
            <a:r>
              <a:rPr lang="pt-BR" dirty="0"/>
              <a:t>Marcada implica possibilidade de identificação do eleitor</a:t>
            </a:r>
          </a:p>
        </p:txBody>
      </p:sp>
    </p:spTree>
    <p:extLst>
      <p:ext uri="{BB962C8B-B14F-4D97-AF65-F5344CB8AC3E}">
        <p14:creationId xmlns:p14="http://schemas.microsoft.com/office/powerpoint/2010/main" val="2261028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308. Rubricar e fornecer a cédula oficial em outra oportunidade que não a de entrega da mesma ao eleitor.</a:t>
            </a:r>
          </a:p>
          <a:p>
            <a:endParaRPr lang="pt-BR" dirty="0"/>
          </a:p>
          <a:p>
            <a:pPr marL="0" indent="0">
              <a:buNone/>
            </a:pPr>
            <a:r>
              <a:rPr lang="pt-BR" dirty="0"/>
              <a:t>Pena - reclusão até cinco anos e pagamento de 60 a 90 dias-multa.</a:t>
            </a:r>
          </a:p>
          <a:p>
            <a:endParaRPr lang="pt-BR" dirty="0"/>
          </a:p>
        </p:txBody>
      </p:sp>
      <p:sp>
        <p:nvSpPr>
          <p:cNvPr id="6" name="Espaço Reservado para Conteúdo 5"/>
          <p:cNvSpPr>
            <a:spLocks noGrp="1"/>
          </p:cNvSpPr>
          <p:nvPr>
            <p:ph sz="half" idx="2"/>
          </p:nvPr>
        </p:nvSpPr>
        <p:spPr/>
        <p:txBody>
          <a:bodyPr/>
          <a:lstStyle/>
          <a:p>
            <a:r>
              <a:rPr lang="pt-BR" dirty="0"/>
              <a:t>Crime próprio: membros das mesas receptoras de votos</a:t>
            </a:r>
          </a:p>
          <a:p>
            <a:endParaRPr lang="pt-BR" dirty="0"/>
          </a:p>
          <a:p>
            <a:r>
              <a:rPr lang="pt-BR" dirty="0"/>
              <a:t>Somente pode ocorrer no caso de votação manual</a:t>
            </a:r>
          </a:p>
          <a:p>
            <a:endParaRPr lang="pt-BR" dirty="0"/>
          </a:p>
          <a:p>
            <a:r>
              <a:rPr lang="pt-BR" dirty="0"/>
              <a:t>Busca evitar que cédulas aptas a receber votos – rubricadas – circulem antecipadamente e permitam a fraude eleitoral</a:t>
            </a:r>
          </a:p>
        </p:txBody>
      </p:sp>
    </p:spTree>
    <p:extLst>
      <p:ext uri="{BB962C8B-B14F-4D97-AF65-F5344CB8AC3E}">
        <p14:creationId xmlns:p14="http://schemas.microsoft.com/office/powerpoint/2010/main" val="1147508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a:bodyPr>
          <a:lstStyle/>
          <a:p>
            <a:pPr marL="0" indent="0">
              <a:buNone/>
            </a:pPr>
            <a:r>
              <a:rPr lang="pt-BR" dirty="0"/>
              <a:t>Art. 309. Votar ou tentar votar mais de uma vez, ou em lugar de outrem:</a:t>
            </a:r>
          </a:p>
          <a:p>
            <a:pPr marL="0" indent="0">
              <a:buNone/>
            </a:pPr>
            <a:endParaRPr lang="pt-BR" dirty="0"/>
          </a:p>
          <a:p>
            <a:pPr marL="0" indent="0">
              <a:buNone/>
            </a:pPr>
            <a:r>
              <a:rPr lang="pt-BR" dirty="0"/>
              <a:t>Pena - reclusão até três anos.</a:t>
            </a:r>
          </a:p>
          <a:p>
            <a:endParaRPr lang="pt-BR" dirty="0"/>
          </a:p>
        </p:txBody>
      </p:sp>
      <p:sp>
        <p:nvSpPr>
          <p:cNvPr id="6" name="Espaço Reservado para Conteúdo 5"/>
          <p:cNvSpPr>
            <a:spLocks noGrp="1"/>
          </p:cNvSpPr>
          <p:nvPr>
            <p:ph sz="half" idx="2"/>
          </p:nvPr>
        </p:nvSpPr>
        <p:spPr/>
        <p:txBody>
          <a:bodyPr>
            <a:normAutofit/>
          </a:bodyPr>
          <a:lstStyle/>
          <a:p>
            <a:r>
              <a:rPr lang="pt-BR" dirty="0"/>
              <a:t>Crime próprio (nos verbos votar ou tentar votar mais de uma vez) ou comum (na figura do voto em lugar de outrem)</a:t>
            </a:r>
          </a:p>
          <a:p>
            <a:endParaRPr lang="pt-BR" dirty="0"/>
          </a:p>
          <a:p>
            <a:r>
              <a:rPr lang="pt-BR" dirty="0"/>
              <a:t>Resguarda o princípio do “</a:t>
            </a:r>
            <a:r>
              <a:rPr lang="pt-BR" i="1" dirty="0" err="1"/>
              <a:t>one</a:t>
            </a:r>
            <a:r>
              <a:rPr lang="pt-BR" i="1" dirty="0"/>
              <a:t> </a:t>
            </a:r>
            <a:r>
              <a:rPr lang="pt-BR" i="1" dirty="0" err="1"/>
              <a:t>man</a:t>
            </a:r>
            <a:r>
              <a:rPr lang="pt-BR" i="1" dirty="0"/>
              <a:t>, </a:t>
            </a:r>
            <a:r>
              <a:rPr lang="pt-BR" i="1" dirty="0" err="1"/>
              <a:t>one</a:t>
            </a:r>
            <a:r>
              <a:rPr lang="pt-BR" i="1" dirty="0"/>
              <a:t> vote</a:t>
            </a:r>
            <a:r>
              <a:rPr lang="pt-BR" dirty="0"/>
              <a:t>”</a:t>
            </a:r>
          </a:p>
          <a:p>
            <a:endParaRPr lang="pt-BR" dirty="0"/>
          </a:p>
          <a:p>
            <a:r>
              <a:rPr lang="pt-BR" dirty="0"/>
              <a:t>Crime que preocupa a autoridade eleitoral, mas que tende a reduzir sensivelmente com a adoção da identificação biométrica</a:t>
            </a:r>
          </a:p>
        </p:txBody>
      </p:sp>
    </p:spTree>
    <p:extLst>
      <p:ext uri="{BB962C8B-B14F-4D97-AF65-F5344CB8AC3E}">
        <p14:creationId xmlns:p14="http://schemas.microsoft.com/office/powerpoint/2010/main" val="763723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309. Votar ou tentar votar mais de uma vez, ou em lugar de outrem:</a:t>
            </a:r>
          </a:p>
          <a:p>
            <a:pPr marL="0" indent="0">
              <a:buNone/>
            </a:pPr>
            <a:endParaRPr lang="pt-BR" dirty="0"/>
          </a:p>
          <a:p>
            <a:pPr marL="0" indent="0">
              <a:buNone/>
            </a:pPr>
            <a:r>
              <a:rPr lang="pt-BR" dirty="0"/>
              <a:t>Pena - reclusão até três anos.</a:t>
            </a:r>
          </a:p>
          <a:p>
            <a:endParaRPr lang="pt-BR" dirty="0"/>
          </a:p>
        </p:txBody>
      </p:sp>
      <p:sp>
        <p:nvSpPr>
          <p:cNvPr id="6" name="Espaço Reservado para Conteúdo 5"/>
          <p:cNvSpPr>
            <a:spLocks noGrp="1"/>
          </p:cNvSpPr>
          <p:nvPr>
            <p:ph sz="half" idx="2"/>
          </p:nvPr>
        </p:nvSpPr>
        <p:spPr/>
        <p:txBody>
          <a:bodyPr/>
          <a:lstStyle/>
          <a:p>
            <a:r>
              <a:rPr lang="pt-BR" dirty="0"/>
              <a:t>A redação do tipo penal equivale a figura consumada (votar) da tentada (tentar votar)</a:t>
            </a:r>
          </a:p>
          <a:p>
            <a:pPr lvl="1"/>
            <a:r>
              <a:rPr lang="pt-BR" dirty="0"/>
              <a:t>Problema de proporcionalidade?</a:t>
            </a:r>
          </a:p>
          <a:p>
            <a:pPr lvl="1"/>
            <a:r>
              <a:rPr lang="pt-BR" dirty="0"/>
              <a:t>“</a:t>
            </a:r>
            <a:r>
              <a:rPr lang="pt-BR" i="1" dirty="0"/>
              <a:t>Conquanto a punição em abstrato seja cominada igualitariamente ao crime consumado e tentado, o julgador, ao concretizar a pena, deve sopesar diversamente a conduta consumada da mera tentativa, pois inadmissível que um ato tentado tenha punição em concreto equivalente ao delito consumado</a:t>
            </a:r>
            <a:r>
              <a:rPr lang="pt-BR" dirty="0"/>
              <a:t>”. ZÍLIO, p. 126.</a:t>
            </a:r>
          </a:p>
          <a:p>
            <a:endParaRPr lang="pt-BR" dirty="0"/>
          </a:p>
        </p:txBody>
      </p:sp>
    </p:spTree>
    <p:extLst>
      <p:ext uri="{BB962C8B-B14F-4D97-AF65-F5344CB8AC3E}">
        <p14:creationId xmlns:p14="http://schemas.microsoft.com/office/powerpoint/2010/main" val="5542429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310. Praticar, ou permitir membro da mesa receptora que seja praticada, qualquer irregularidade que determine a anulação de votação, salvo no caso do Art. 311:</a:t>
            </a:r>
          </a:p>
          <a:p>
            <a:pPr marL="0" indent="0">
              <a:buNone/>
            </a:pPr>
            <a:endParaRPr lang="pt-BR" dirty="0"/>
          </a:p>
          <a:p>
            <a:pPr marL="0" indent="0">
              <a:buNone/>
            </a:pPr>
            <a:r>
              <a:rPr lang="pt-BR" dirty="0"/>
              <a:t>Pena - detenção até seis meses ou pagamento de 90 a 120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 (no caso do verbo praticar) ou crime próprio do membro da mesa receptora (na modalidade de “permitir que se pratique)</a:t>
            </a:r>
          </a:p>
          <a:p>
            <a:endParaRPr lang="pt-BR" dirty="0"/>
          </a:p>
          <a:p>
            <a:r>
              <a:rPr lang="pt-BR" dirty="0"/>
              <a:t>Equivalência entre a conduta comissiva (praticar) e omissiva (permitir que se pratique)</a:t>
            </a:r>
          </a:p>
          <a:p>
            <a:endParaRPr lang="pt-BR" dirty="0"/>
          </a:p>
          <a:p>
            <a:r>
              <a:rPr lang="pt-BR" dirty="0"/>
              <a:t>A anulação deve ser aquela de toda a votação da seção, uma das hipóteses dos arts. 220 a 222 do CE</a:t>
            </a:r>
          </a:p>
        </p:txBody>
      </p:sp>
    </p:spTree>
    <p:extLst>
      <p:ext uri="{BB962C8B-B14F-4D97-AF65-F5344CB8AC3E}">
        <p14:creationId xmlns:p14="http://schemas.microsoft.com/office/powerpoint/2010/main" val="23628570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310. Praticar, ou permitir membro da mesa receptora que seja praticada, qualquer irregularidade que determine a anulação de votação, salvo no caso do Art. 311:</a:t>
            </a:r>
          </a:p>
          <a:p>
            <a:pPr marL="0" indent="0">
              <a:buNone/>
            </a:pPr>
            <a:endParaRPr lang="pt-BR" dirty="0"/>
          </a:p>
          <a:p>
            <a:pPr marL="0" indent="0">
              <a:buNone/>
            </a:pPr>
            <a:r>
              <a:rPr lang="pt-BR" dirty="0"/>
              <a:t>Pena - detenção até seis meses ou pagamento de 90 a 120 dias-multa.</a:t>
            </a:r>
          </a:p>
        </p:txBody>
      </p:sp>
      <p:sp>
        <p:nvSpPr>
          <p:cNvPr id="6" name="Espaço Reservado para Conteúdo 5"/>
          <p:cNvSpPr>
            <a:spLocks noGrp="1"/>
          </p:cNvSpPr>
          <p:nvPr>
            <p:ph sz="half" idx="2"/>
          </p:nvPr>
        </p:nvSpPr>
        <p:spPr/>
        <p:txBody>
          <a:bodyPr/>
          <a:lstStyle/>
          <a:p>
            <a:r>
              <a:rPr lang="pt-BR" dirty="0"/>
              <a:t>Crime material: deve haver a anulação</a:t>
            </a:r>
          </a:p>
          <a:p>
            <a:endParaRPr lang="pt-BR" dirty="0"/>
          </a:p>
          <a:p>
            <a:r>
              <a:rPr lang="pt-BR" dirty="0"/>
              <a:t>Há dupla remissão a outros artigos do CE: arts. 220 a 222 e, em seguida, arts. 135, 145 e 237</a:t>
            </a:r>
          </a:p>
          <a:p>
            <a:endParaRPr lang="pt-BR" dirty="0"/>
          </a:p>
          <a:p>
            <a:r>
              <a:rPr lang="pt-BR" dirty="0"/>
              <a:t>GONÇALVES entende que a falha na redação torna inconstitucional o tipo, “</a:t>
            </a:r>
            <a:r>
              <a:rPr lang="pt-BR" i="1" dirty="0"/>
              <a:t>por ofensa à reserva de lei penal</a:t>
            </a:r>
            <a:r>
              <a:rPr lang="pt-BR" dirty="0"/>
              <a:t>” para a descrição da conduta criminosa. P. 64.</a:t>
            </a:r>
          </a:p>
        </p:txBody>
      </p:sp>
    </p:spTree>
    <p:extLst>
      <p:ext uri="{BB962C8B-B14F-4D97-AF65-F5344CB8AC3E}">
        <p14:creationId xmlns:p14="http://schemas.microsoft.com/office/powerpoint/2010/main" val="7961770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311. Votar em seção eleitoral em que não está inscrito, salvo nos casos expressamente previstos, e permitir, o presidente da mesa receptora, que o voto seja admitido:</a:t>
            </a:r>
          </a:p>
          <a:p>
            <a:pPr marL="0" indent="0">
              <a:buNone/>
            </a:pPr>
            <a:endParaRPr lang="pt-BR" dirty="0"/>
          </a:p>
          <a:p>
            <a:pPr marL="0" indent="0">
              <a:buNone/>
            </a:pPr>
            <a:r>
              <a:rPr lang="pt-BR" dirty="0"/>
              <a:t>Pena - detenção até um mês ou pagamento de 5 a 15 dias-multa para o eleitor e de 20 a 30 dias-multa para o presidente da mesa.</a:t>
            </a:r>
          </a:p>
          <a:p>
            <a:endParaRPr lang="pt-BR" dirty="0"/>
          </a:p>
        </p:txBody>
      </p:sp>
      <p:sp>
        <p:nvSpPr>
          <p:cNvPr id="6" name="Espaço Reservado para Conteúdo 5"/>
          <p:cNvSpPr>
            <a:spLocks noGrp="1"/>
          </p:cNvSpPr>
          <p:nvPr>
            <p:ph sz="half" idx="2"/>
          </p:nvPr>
        </p:nvSpPr>
        <p:spPr/>
        <p:txBody>
          <a:bodyPr/>
          <a:lstStyle/>
          <a:p>
            <a:r>
              <a:rPr lang="pt-BR" dirty="0"/>
              <a:t>Crime próprio do eleitor</a:t>
            </a:r>
          </a:p>
          <a:p>
            <a:endParaRPr lang="pt-BR" dirty="0"/>
          </a:p>
          <a:p>
            <a:r>
              <a:rPr lang="pt-BR" dirty="0"/>
              <a:t>Crime material</a:t>
            </a:r>
          </a:p>
          <a:p>
            <a:endParaRPr lang="pt-BR" dirty="0"/>
          </a:p>
          <a:p>
            <a:r>
              <a:rPr lang="pt-BR" dirty="0"/>
              <a:t>O presidente da mesa receptora apenas o comete dolosamente, ciente da ausência de inscrição do eleitor naquela seção eleitoral</a:t>
            </a:r>
          </a:p>
          <a:p>
            <a:endParaRPr lang="pt-BR" dirty="0"/>
          </a:p>
          <a:p>
            <a:r>
              <a:rPr lang="pt-BR" dirty="0"/>
              <a:t>Há parca dignidade penal a justificar a incriminação</a:t>
            </a:r>
          </a:p>
        </p:txBody>
      </p:sp>
    </p:spTree>
    <p:extLst>
      <p:ext uri="{BB962C8B-B14F-4D97-AF65-F5344CB8AC3E}">
        <p14:creationId xmlns:p14="http://schemas.microsoft.com/office/powerpoint/2010/main" val="247158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Direito Penal como </a:t>
            </a:r>
            <a:r>
              <a:rPr lang="pt-BR" i="1" dirty="0"/>
              <a:t>ultima </a:t>
            </a:r>
            <a:r>
              <a:rPr lang="pt-BR" i="1" dirty="0" err="1"/>
              <a:t>ratio</a:t>
            </a:r>
            <a:endParaRPr lang="pt-BR" i="1" dirty="0"/>
          </a:p>
        </p:txBody>
      </p:sp>
      <p:sp>
        <p:nvSpPr>
          <p:cNvPr id="3" name="Espaço Reservado para Conteúdo 2"/>
          <p:cNvSpPr>
            <a:spLocks noGrp="1"/>
          </p:cNvSpPr>
          <p:nvPr>
            <p:ph idx="1"/>
          </p:nvPr>
        </p:nvSpPr>
        <p:spPr/>
        <p:txBody>
          <a:bodyPr/>
          <a:lstStyle/>
          <a:p>
            <a:r>
              <a:rPr lang="pt-BR" dirty="0"/>
              <a:t>O Código Eleitoral reflete pensamento jurídico anterior à Constituição Federal de 1988, no qual a sanção estatal praticamente somente se veiculava pela via penal</a:t>
            </a:r>
          </a:p>
          <a:p>
            <a:endParaRPr lang="pt-BR" dirty="0"/>
          </a:p>
          <a:p>
            <a:r>
              <a:rPr lang="pt-BR" dirty="0"/>
              <a:t>Direito Penal utilizado como mero reforço das normas administrativas</a:t>
            </a:r>
          </a:p>
          <a:p>
            <a:endParaRPr lang="pt-BR" dirty="0"/>
          </a:p>
          <a:p>
            <a:r>
              <a:rPr lang="pt-BR" dirty="0"/>
              <a:t>Subsidiariedade, </a:t>
            </a:r>
            <a:r>
              <a:rPr lang="pt-BR" dirty="0" err="1"/>
              <a:t>fragmentariedade</a:t>
            </a:r>
            <a:r>
              <a:rPr lang="pt-BR" dirty="0"/>
              <a:t> e lesividade</a:t>
            </a:r>
          </a:p>
        </p:txBody>
      </p:sp>
    </p:spTree>
    <p:extLst>
      <p:ext uri="{BB962C8B-B14F-4D97-AF65-F5344CB8AC3E}">
        <p14:creationId xmlns:p14="http://schemas.microsoft.com/office/powerpoint/2010/main" val="39267841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a:bodyPr>
          <a:lstStyle/>
          <a:p>
            <a:pPr marL="0" indent="0">
              <a:buNone/>
            </a:pPr>
            <a:r>
              <a:rPr lang="pt-BR" dirty="0"/>
              <a:t>Art. 312. Violar ou tentar violar o sigilo do voto:</a:t>
            </a:r>
          </a:p>
          <a:p>
            <a:endParaRPr lang="pt-BR" dirty="0"/>
          </a:p>
          <a:p>
            <a:pPr marL="0" indent="0">
              <a:buNone/>
            </a:pPr>
            <a:r>
              <a:rPr lang="pt-BR" dirty="0"/>
              <a:t>Pena - detenção até dois anos.</a:t>
            </a:r>
          </a:p>
          <a:p>
            <a:endParaRPr lang="pt-BR" dirty="0"/>
          </a:p>
        </p:txBody>
      </p:sp>
      <p:sp>
        <p:nvSpPr>
          <p:cNvPr id="6" name="Espaço Reservado para Conteúdo 5"/>
          <p:cNvSpPr>
            <a:spLocks noGrp="1"/>
          </p:cNvSpPr>
          <p:nvPr>
            <p:ph sz="half" idx="2"/>
          </p:nvPr>
        </p:nvSpPr>
        <p:spPr/>
        <p:txBody>
          <a:bodyPr>
            <a:normAutofit/>
          </a:bodyPr>
          <a:lstStyle/>
          <a:p>
            <a:r>
              <a:rPr lang="pt-BR" dirty="0"/>
              <a:t>Crime comum</a:t>
            </a:r>
          </a:p>
          <a:p>
            <a:endParaRPr lang="pt-BR" dirty="0"/>
          </a:p>
          <a:p>
            <a:r>
              <a:rPr lang="pt-BR" dirty="0"/>
              <a:t>Preserva o sigilo do voto, elemento essencial na Democracia, com amparo constitucional</a:t>
            </a:r>
          </a:p>
          <a:p>
            <a:endParaRPr lang="pt-BR" dirty="0"/>
          </a:p>
          <a:p>
            <a:r>
              <a:rPr lang="pt-BR" dirty="0"/>
              <a:t>Basta a violação, o acesso ao conteúdo do voto, sem necessidade de divulgação</a:t>
            </a:r>
          </a:p>
          <a:p>
            <a:pPr marL="0" indent="0">
              <a:buNone/>
            </a:pPr>
            <a:endParaRPr lang="pt-BR" dirty="0"/>
          </a:p>
        </p:txBody>
      </p:sp>
    </p:spTree>
    <p:extLst>
      <p:ext uri="{BB962C8B-B14F-4D97-AF65-F5344CB8AC3E}">
        <p14:creationId xmlns:p14="http://schemas.microsoft.com/office/powerpoint/2010/main" val="39103571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312. Violar ou tentar violar o sigilo do voto:</a:t>
            </a:r>
          </a:p>
          <a:p>
            <a:endParaRPr lang="pt-BR" dirty="0"/>
          </a:p>
          <a:p>
            <a:pPr marL="0" indent="0">
              <a:buNone/>
            </a:pPr>
            <a:r>
              <a:rPr lang="pt-BR" dirty="0"/>
              <a:t>Pena - detenção até dois anos.</a:t>
            </a:r>
          </a:p>
          <a:p>
            <a:endParaRPr lang="pt-BR" dirty="0"/>
          </a:p>
          <a:p>
            <a:endParaRPr lang="pt-BR" dirty="0"/>
          </a:p>
        </p:txBody>
      </p:sp>
      <p:sp>
        <p:nvSpPr>
          <p:cNvPr id="6" name="Espaço Reservado para Conteúdo 5"/>
          <p:cNvSpPr>
            <a:spLocks noGrp="1"/>
          </p:cNvSpPr>
          <p:nvPr>
            <p:ph sz="half" idx="2"/>
          </p:nvPr>
        </p:nvSpPr>
        <p:spPr/>
        <p:txBody>
          <a:bodyPr/>
          <a:lstStyle/>
          <a:p>
            <a:r>
              <a:rPr lang="pt-BR" dirty="0"/>
              <a:t>Como a divulgação não é verbo do tipo, não pratica o crime aquele que, ciente do conteúdo do voto que não violou, o divulga</a:t>
            </a:r>
          </a:p>
          <a:p>
            <a:endParaRPr lang="pt-BR" dirty="0"/>
          </a:p>
          <a:p>
            <a:r>
              <a:rPr lang="pt-BR" dirty="0"/>
              <a:t>Há equivalência entre as modalidades consumada (violar) e tentada (tentar violar)</a:t>
            </a:r>
          </a:p>
        </p:txBody>
      </p:sp>
    </p:spTree>
    <p:extLst>
      <p:ext uri="{BB962C8B-B14F-4D97-AF65-F5344CB8AC3E}">
        <p14:creationId xmlns:p14="http://schemas.microsoft.com/office/powerpoint/2010/main" val="156697106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a:bodyPr>
          <a:lstStyle/>
          <a:p>
            <a:pPr marL="0" indent="0">
              <a:buNone/>
            </a:pPr>
            <a:r>
              <a:rPr lang="pt-BR" dirty="0"/>
              <a:t>Art. 313. Deixar o juiz e os membros da Junta de expedir o boletim de apuração imediatamente após a apuração de cada urna e antes de passar à </a:t>
            </a:r>
            <a:r>
              <a:rPr lang="pt-BR" dirty="0" err="1"/>
              <a:t>subseqüente</a:t>
            </a:r>
            <a:r>
              <a:rPr lang="pt-BR" dirty="0"/>
              <a:t>, sob qualquer pretexto e ainda que dispensada a expedição pelos fiscais, delegados ou candidatos presentes:</a:t>
            </a:r>
          </a:p>
          <a:p>
            <a:pPr marL="0" indent="0">
              <a:buNone/>
            </a:pPr>
            <a:endParaRPr lang="pt-BR" dirty="0"/>
          </a:p>
          <a:p>
            <a:pPr marL="0" indent="0">
              <a:buNone/>
            </a:pPr>
            <a:r>
              <a:rPr lang="pt-BR" dirty="0"/>
              <a:t>Pena - pagamento de 90 a 120 dias-multa.</a:t>
            </a:r>
          </a:p>
          <a:p>
            <a:endParaRPr lang="pt-BR" dirty="0"/>
          </a:p>
        </p:txBody>
      </p:sp>
      <p:sp>
        <p:nvSpPr>
          <p:cNvPr id="6" name="Espaço Reservado para Conteúdo 5"/>
          <p:cNvSpPr>
            <a:spLocks noGrp="1"/>
          </p:cNvSpPr>
          <p:nvPr>
            <p:ph sz="half" idx="2"/>
          </p:nvPr>
        </p:nvSpPr>
        <p:spPr/>
        <p:txBody>
          <a:bodyPr>
            <a:normAutofit fontScale="92500"/>
          </a:bodyPr>
          <a:lstStyle/>
          <a:p>
            <a:r>
              <a:rPr lang="pt-BR" dirty="0"/>
              <a:t>Crime próprio: juiz e os membros da Junta</a:t>
            </a:r>
          </a:p>
          <a:p>
            <a:endParaRPr lang="pt-BR" dirty="0"/>
          </a:p>
          <a:p>
            <a:r>
              <a:rPr lang="pt-BR" dirty="0"/>
              <a:t>GONÇALVES entende que está revogado pelo art. 87 da L. 9.504/97</a:t>
            </a:r>
          </a:p>
          <a:p>
            <a:endParaRPr lang="pt-BR" dirty="0"/>
          </a:p>
          <a:p>
            <a:r>
              <a:rPr lang="pt-BR" dirty="0"/>
              <a:t>Trata-se do caso de “</a:t>
            </a:r>
            <a:r>
              <a:rPr lang="pt-BR" dirty="0" err="1"/>
              <a:t>mapismo</a:t>
            </a:r>
            <a:r>
              <a:rPr lang="pt-BR" dirty="0"/>
              <a:t>”, a manipulação de resultados eleitorais na apuração e totalização</a:t>
            </a:r>
          </a:p>
          <a:p>
            <a:endParaRPr lang="pt-BR" dirty="0"/>
          </a:p>
          <a:p>
            <a:r>
              <a:rPr lang="pt-BR" dirty="0"/>
              <a:t>Apenas pode ocorrer na votação manual</a:t>
            </a:r>
          </a:p>
        </p:txBody>
      </p:sp>
    </p:spTree>
    <p:extLst>
      <p:ext uri="{BB962C8B-B14F-4D97-AF65-F5344CB8AC3E}">
        <p14:creationId xmlns:p14="http://schemas.microsoft.com/office/powerpoint/2010/main" val="293329747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20000"/>
          </a:bodyPr>
          <a:lstStyle/>
          <a:p>
            <a:pPr marL="0" indent="0">
              <a:buNone/>
            </a:pPr>
            <a:r>
              <a:rPr lang="pt-BR" dirty="0"/>
              <a:t>Art. 314. Deixar o juiz e os membros da Junta de recolher as cédulas apuradas na respectiva urna, fechá-la e lacrá-la, assim que terminar a apuração de cada seção e antes de passar à </a:t>
            </a:r>
            <a:r>
              <a:rPr lang="pt-BR" dirty="0" err="1"/>
              <a:t>subseqüente</a:t>
            </a:r>
            <a:r>
              <a:rPr lang="pt-BR" dirty="0"/>
              <a:t>, sob qualquer pretexto e ainda que dispensada a providencia pelos fiscais, delegados ou candidatos presentes:</a:t>
            </a:r>
          </a:p>
          <a:p>
            <a:pPr marL="0" indent="0">
              <a:buNone/>
            </a:pPr>
            <a:r>
              <a:rPr lang="pt-BR" dirty="0"/>
              <a:t>Pena - detenção até dois meses ou pagamento de 90 a 120 dias-multa.</a:t>
            </a:r>
          </a:p>
          <a:p>
            <a:pPr marL="0" indent="0">
              <a:buNone/>
            </a:pPr>
            <a:r>
              <a:rPr lang="pt-BR" dirty="0"/>
              <a:t>Parágrafo único. Nas seções eleitorais em que a contagem dos votos </a:t>
            </a:r>
            <a:r>
              <a:rPr lang="pt-BR" dirty="0" err="1"/>
              <a:t>fôr</a:t>
            </a:r>
            <a:r>
              <a:rPr lang="pt-BR" dirty="0"/>
              <a:t> procedida pela mesa receptora incorrerão na mesma pena o presidente e os mesários que não fecharem e lacrarem a urna após a contagem.</a:t>
            </a:r>
            <a:endParaRPr lang="pt-BR" dirty="0">
              <a:effectLst/>
            </a:endParaRPr>
          </a:p>
        </p:txBody>
      </p:sp>
      <p:sp>
        <p:nvSpPr>
          <p:cNvPr id="6" name="Espaço Reservado para Conteúdo 5"/>
          <p:cNvSpPr>
            <a:spLocks noGrp="1"/>
          </p:cNvSpPr>
          <p:nvPr>
            <p:ph sz="half" idx="2"/>
          </p:nvPr>
        </p:nvSpPr>
        <p:spPr/>
        <p:txBody>
          <a:bodyPr>
            <a:normAutofit fontScale="92500" lnSpcReduction="20000"/>
          </a:bodyPr>
          <a:lstStyle/>
          <a:p>
            <a:r>
              <a:rPr lang="pt-BR" dirty="0"/>
              <a:t>Crime próprio</a:t>
            </a:r>
          </a:p>
          <a:p>
            <a:endParaRPr lang="pt-BR" dirty="0"/>
          </a:p>
          <a:p>
            <a:r>
              <a:rPr lang="pt-BR" dirty="0"/>
              <a:t>Somente pode ocorrer no caso de votação manual</a:t>
            </a:r>
          </a:p>
          <a:p>
            <a:endParaRPr lang="pt-BR" dirty="0"/>
          </a:p>
          <a:p>
            <a:r>
              <a:rPr lang="pt-BR" dirty="0"/>
              <a:t>Trata-se de reforço criminal à norma administrativa que impõe uma ordem de passos no procedimento de apuração de votos</a:t>
            </a:r>
          </a:p>
        </p:txBody>
      </p:sp>
    </p:spTree>
    <p:extLst>
      <p:ext uri="{BB962C8B-B14F-4D97-AF65-F5344CB8AC3E}">
        <p14:creationId xmlns:p14="http://schemas.microsoft.com/office/powerpoint/2010/main" val="41185661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20000"/>
          </a:bodyPr>
          <a:lstStyle/>
          <a:p>
            <a:pPr marL="0" indent="0">
              <a:buNone/>
            </a:pPr>
            <a:r>
              <a:rPr lang="pt-BR" dirty="0"/>
              <a:t>Art. 315. Alterar nos mapas ou nos boletins de apuração a votação obtida por qualquer candidato ou lançar nesses documentos votação que não corresponda às cédulas apuradas:</a:t>
            </a:r>
          </a:p>
          <a:p>
            <a:pPr marL="0" indent="0">
              <a:buNone/>
            </a:pPr>
            <a:endParaRPr lang="pt-BR" dirty="0"/>
          </a:p>
          <a:p>
            <a:pPr marL="0" indent="0">
              <a:buNone/>
            </a:pPr>
            <a:r>
              <a:rPr lang="pt-BR" dirty="0"/>
              <a:t>Pena - reclusão até cinco anos e pagamento de 5 a 15 dias-multa.</a:t>
            </a:r>
          </a:p>
          <a:p>
            <a:endParaRPr lang="pt-BR" dirty="0"/>
          </a:p>
        </p:txBody>
      </p:sp>
      <p:sp>
        <p:nvSpPr>
          <p:cNvPr id="6" name="Espaço Reservado para Conteúdo 5"/>
          <p:cNvSpPr>
            <a:spLocks noGrp="1"/>
          </p:cNvSpPr>
          <p:nvPr>
            <p:ph sz="half" idx="2"/>
          </p:nvPr>
        </p:nvSpPr>
        <p:spPr/>
        <p:txBody>
          <a:bodyPr>
            <a:normAutofit fontScale="92500" lnSpcReduction="20000"/>
          </a:bodyPr>
          <a:lstStyle/>
          <a:p>
            <a:r>
              <a:rPr lang="pt-BR" dirty="0"/>
              <a:t>Crime próprio: somente pode ser praticado por quem participa da apuração</a:t>
            </a:r>
          </a:p>
          <a:p>
            <a:endParaRPr lang="pt-BR" dirty="0"/>
          </a:p>
          <a:p>
            <a:r>
              <a:rPr lang="pt-BR" dirty="0"/>
              <a:t>É o caso clássico de “</a:t>
            </a:r>
            <a:r>
              <a:rPr lang="pt-BR" dirty="0" err="1"/>
              <a:t>mapismo</a:t>
            </a:r>
            <a:r>
              <a:rPr lang="pt-BR" dirty="0"/>
              <a:t>”, a alteração material da votação</a:t>
            </a:r>
          </a:p>
          <a:p>
            <a:endParaRPr lang="pt-BR" dirty="0"/>
          </a:p>
          <a:p>
            <a:r>
              <a:rPr lang="pt-BR" dirty="0"/>
              <a:t>Pode ocorrer na alteração, para mais ou para menos, dos votos obtidos por candidato, partido ou coligação</a:t>
            </a:r>
          </a:p>
          <a:p>
            <a:endParaRPr lang="pt-BR" dirty="0"/>
          </a:p>
          <a:p>
            <a:r>
              <a:rPr lang="pt-BR" dirty="0"/>
              <a:t>É crime material, sendo consumado no momento em que alterados os dados</a:t>
            </a:r>
          </a:p>
        </p:txBody>
      </p:sp>
    </p:spTree>
    <p:extLst>
      <p:ext uri="{BB962C8B-B14F-4D97-AF65-F5344CB8AC3E}">
        <p14:creationId xmlns:p14="http://schemas.microsoft.com/office/powerpoint/2010/main" val="4750719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315. Alterar nos mapas ou nos boletins de apuração a votação obtida por qualquer candidato ou lançar nesses documentos votação que não corresponda às cédulas apuradas:</a:t>
            </a:r>
          </a:p>
          <a:p>
            <a:pPr marL="0" indent="0">
              <a:buNone/>
            </a:pPr>
            <a:endParaRPr lang="pt-BR" dirty="0"/>
          </a:p>
          <a:p>
            <a:pPr marL="0" indent="0">
              <a:buNone/>
            </a:pPr>
            <a:r>
              <a:rPr lang="pt-BR" dirty="0"/>
              <a:t>Pena - reclusão até cinco anos e pagamento de 5 a 15 dias-multa.</a:t>
            </a:r>
          </a:p>
          <a:p>
            <a:endParaRPr lang="pt-BR" dirty="0"/>
          </a:p>
        </p:txBody>
      </p:sp>
      <p:sp>
        <p:nvSpPr>
          <p:cNvPr id="6" name="Espaço Reservado para Conteúdo 5"/>
          <p:cNvSpPr>
            <a:spLocks noGrp="1"/>
          </p:cNvSpPr>
          <p:nvPr>
            <p:ph sz="half" idx="2"/>
          </p:nvPr>
        </p:nvSpPr>
        <p:spPr/>
        <p:txBody>
          <a:bodyPr/>
          <a:lstStyle/>
          <a:p>
            <a:r>
              <a:rPr lang="pt-BR" dirty="0"/>
              <a:t>A L. 6.996/82 ampliou a aplicação deste tipo ao processamento eletrônico da votação:</a:t>
            </a:r>
          </a:p>
          <a:p>
            <a:pPr lvl="1"/>
            <a:r>
              <a:rPr lang="pt-BR" dirty="0"/>
              <a:t>Art. 15 - Incorrerá nas penas do art. 315 do Código Eleitoral quem, no processamento eletrônico das cédulas, alterar resultados, qualquer que seja o método utilizado.</a:t>
            </a:r>
          </a:p>
          <a:p>
            <a:endParaRPr lang="pt-BR" dirty="0"/>
          </a:p>
          <a:p>
            <a:r>
              <a:rPr lang="pt-BR" dirty="0"/>
              <a:t>GONÇALVES entende que há concurso com o crime do art. 72 da L. 9.504/97 (p. 69)</a:t>
            </a:r>
          </a:p>
        </p:txBody>
      </p:sp>
    </p:spTree>
    <p:extLst>
      <p:ext uri="{BB962C8B-B14F-4D97-AF65-F5344CB8AC3E}">
        <p14:creationId xmlns:p14="http://schemas.microsoft.com/office/powerpoint/2010/main" val="390295382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316. Não receber ou não mencionar nas atas da eleição ou da apuração os protestos devidamente formulados ou deixar de remetê-los à instância superior:</a:t>
            </a:r>
          </a:p>
          <a:p>
            <a:pPr marL="0" indent="0">
              <a:buNone/>
            </a:pPr>
            <a:endParaRPr lang="pt-BR" dirty="0"/>
          </a:p>
          <a:p>
            <a:pPr marL="0" indent="0">
              <a:buNone/>
            </a:pPr>
            <a:r>
              <a:rPr lang="pt-BR" dirty="0"/>
              <a:t>Pena - reclusão até cinco anos e pagamento de 5 a 15 dias-multa.</a:t>
            </a:r>
          </a:p>
          <a:p>
            <a:endParaRPr lang="pt-BR" dirty="0"/>
          </a:p>
        </p:txBody>
      </p:sp>
      <p:sp>
        <p:nvSpPr>
          <p:cNvPr id="6" name="Espaço Reservado para Conteúdo 5"/>
          <p:cNvSpPr>
            <a:spLocks noGrp="1"/>
          </p:cNvSpPr>
          <p:nvPr>
            <p:ph sz="half" idx="2"/>
          </p:nvPr>
        </p:nvSpPr>
        <p:spPr/>
        <p:txBody>
          <a:bodyPr/>
          <a:lstStyle/>
          <a:p>
            <a:r>
              <a:rPr lang="pt-BR" dirty="0"/>
              <a:t>Crime próprio: da autoridade com competência para anotar os protestos formulados ou de remetê-los à instância superior</a:t>
            </a:r>
          </a:p>
          <a:p>
            <a:endParaRPr lang="pt-BR" dirty="0"/>
          </a:p>
          <a:p>
            <a:r>
              <a:rPr lang="pt-BR" dirty="0"/>
              <a:t>Como o Direito Eleitoral adota firmemente a ideia da preclusão das nulidades não questionadas, a falta de registro de um protesto pode impedir sua análise posterior</a:t>
            </a:r>
          </a:p>
        </p:txBody>
      </p:sp>
    </p:spTree>
    <p:extLst>
      <p:ext uri="{BB962C8B-B14F-4D97-AF65-F5344CB8AC3E}">
        <p14:creationId xmlns:p14="http://schemas.microsoft.com/office/powerpoint/2010/main" val="6286999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317. Violar ou tentar violar o sigilo da urna ou dos invólucros.</a:t>
            </a:r>
          </a:p>
          <a:p>
            <a:pPr marL="0" indent="0">
              <a:buNone/>
            </a:pPr>
            <a:endParaRPr lang="pt-BR" dirty="0"/>
          </a:p>
          <a:p>
            <a:pPr marL="0" indent="0">
              <a:buNone/>
            </a:pPr>
            <a:r>
              <a:rPr lang="pt-BR" dirty="0"/>
              <a:t>Pena - reclusão de três a cinco anos</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Diferencia-se do tipo do art. 312, pois lá a violação diz respeito a um único voto</a:t>
            </a:r>
          </a:p>
          <a:p>
            <a:endParaRPr lang="pt-BR" dirty="0"/>
          </a:p>
          <a:p>
            <a:r>
              <a:rPr lang="pt-BR" dirty="0"/>
              <a:t>Pode ocorrer tanto em relação à urna em papel, quanto eletrônica</a:t>
            </a:r>
          </a:p>
          <a:p>
            <a:endParaRPr lang="pt-BR" dirty="0"/>
          </a:p>
          <a:p>
            <a:r>
              <a:rPr lang="pt-BR" dirty="0"/>
              <a:t>A violação dos invólucros antes da votação configura o delito?</a:t>
            </a:r>
          </a:p>
        </p:txBody>
      </p:sp>
    </p:spTree>
    <p:extLst>
      <p:ext uri="{BB962C8B-B14F-4D97-AF65-F5344CB8AC3E}">
        <p14:creationId xmlns:p14="http://schemas.microsoft.com/office/powerpoint/2010/main" val="3782030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318. Efetuar a mesa receptora a contagem dos votos da urna quando qualquer eleitor houver votado sob impugnação (art. 190):</a:t>
            </a:r>
          </a:p>
          <a:p>
            <a:pPr marL="0" indent="0">
              <a:buNone/>
            </a:pPr>
            <a:endParaRPr lang="pt-BR" dirty="0"/>
          </a:p>
          <a:p>
            <a:pPr marL="0" indent="0">
              <a:buNone/>
            </a:pPr>
            <a:r>
              <a:rPr lang="pt-BR" dirty="0"/>
              <a:t>Pena - detenção até um mês ou pagamento de 30 a 60 dias-multa.</a:t>
            </a:r>
          </a:p>
          <a:p>
            <a:endParaRPr lang="pt-BR" dirty="0"/>
          </a:p>
        </p:txBody>
      </p:sp>
      <p:sp>
        <p:nvSpPr>
          <p:cNvPr id="6" name="Espaço Reservado para Conteúdo 5"/>
          <p:cNvSpPr>
            <a:spLocks noGrp="1"/>
          </p:cNvSpPr>
          <p:nvPr>
            <p:ph sz="half" idx="2"/>
          </p:nvPr>
        </p:nvSpPr>
        <p:spPr/>
        <p:txBody>
          <a:bodyPr/>
          <a:lstStyle/>
          <a:p>
            <a:r>
              <a:rPr lang="pt-BR" dirty="0"/>
              <a:t>Crime próprio: membros da mesa receptora</a:t>
            </a:r>
          </a:p>
          <a:p>
            <a:endParaRPr lang="pt-BR" dirty="0"/>
          </a:p>
          <a:p>
            <a:r>
              <a:rPr lang="pt-BR" dirty="0"/>
              <a:t>Obrigação da mesa receptora de resolver as impugnações aos eleitores antes da apuração</a:t>
            </a:r>
          </a:p>
          <a:p>
            <a:endParaRPr lang="pt-BR" dirty="0"/>
          </a:p>
          <a:p>
            <a:r>
              <a:rPr lang="pt-BR" dirty="0"/>
              <a:t>Norma sem dignidade penal, que poderia ser objeto de regulamentação meramente administrativa</a:t>
            </a:r>
          </a:p>
        </p:txBody>
      </p:sp>
    </p:spTree>
    <p:extLst>
      <p:ext uri="{BB962C8B-B14F-4D97-AF65-F5344CB8AC3E}">
        <p14:creationId xmlns:p14="http://schemas.microsoft.com/office/powerpoint/2010/main" val="17650340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319. Subscrever o eleitor mais de uma ficha de registro de um ou mais partidos:</a:t>
            </a:r>
          </a:p>
          <a:p>
            <a:pPr marL="0" indent="0">
              <a:buNone/>
            </a:pPr>
            <a:endParaRPr lang="pt-BR" dirty="0"/>
          </a:p>
          <a:p>
            <a:pPr marL="0" indent="0">
              <a:buNone/>
            </a:pPr>
            <a:r>
              <a:rPr lang="pt-BR" dirty="0"/>
              <a:t>Pena - detenção até 1 mês ou pagamento de 10 a 30 dias-multa.</a:t>
            </a:r>
          </a:p>
          <a:p>
            <a:endParaRPr lang="pt-BR" dirty="0"/>
          </a:p>
        </p:txBody>
      </p:sp>
      <p:sp>
        <p:nvSpPr>
          <p:cNvPr id="6" name="Espaço Reservado para Conteúdo 5"/>
          <p:cNvSpPr>
            <a:spLocks noGrp="1"/>
          </p:cNvSpPr>
          <p:nvPr>
            <p:ph sz="half" idx="2"/>
          </p:nvPr>
        </p:nvSpPr>
        <p:spPr/>
        <p:txBody>
          <a:bodyPr/>
          <a:lstStyle/>
          <a:p>
            <a:r>
              <a:rPr lang="pt-BR" dirty="0"/>
              <a:t>Crime próprio, que só pode ser praticado por eleitor</a:t>
            </a:r>
          </a:p>
          <a:p>
            <a:endParaRPr lang="pt-BR" dirty="0"/>
          </a:p>
          <a:p>
            <a:r>
              <a:rPr lang="pt-BR" dirty="0"/>
              <a:t>Trata-se da tentativa de burlar a exigência de </a:t>
            </a:r>
            <a:r>
              <a:rPr lang="pt-BR" dirty="0" err="1"/>
              <a:t>apoiamento</a:t>
            </a:r>
            <a:r>
              <a:rPr lang="pt-BR" dirty="0"/>
              <a:t> mínimo na criação de partido político, com a assinatura de mais de uma ficha de filiação</a:t>
            </a:r>
          </a:p>
          <a:p>
            <a:endParaRPr lang="pt-BR" dirty="0"/>
          </a:p>
          <a:p>
            <a:r>
              <a:rPr lang="pt-BR" dirty="0"/>
              <a:t>Com as novas regras administrativas de controle, questiona-se se não se trata hoje de crime impossível</a:t>
            </a:r>
          </a:p>
        </p:txBody>
      </p:sp>
    </p:spTree>
    <p:extLst>
      <p:ext uri="{BB962C8B-B14F-4D97-AF65-F5344CB8AC3E}">
        <p14:creationId xmlns:p14="http://schemas.microsoft.com/office/powerpoint/2010/main" val="38260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questão das fontes</a:t>
            </a:r>
          </a:p>
        </p:txBody>
      </p:sp>
      <p:sp>
        <p:nvSpPr>
          <p:cNvPr id="3" name="Espaço Reservado para Conteúdo 2"/>
          <p:cNvSpPr>
            <a:spLocks noGrp="1"/>
          </p:cNvSpPr>
          <p:nvPr>
            <p:ph idx="1"/>
          </p:nvPr>
        </p:nvSpPr>
        <p:spPr/>
        <p:txBody>
          <a:bodyPr>
            <a:normAutofit fontScale="92500" lnSpcReduction="20000"/>
          </a:bodyPr>
          <a:lstStyle/>
          <a:p>
            <a:r>
              <a:rPr lang="pt-BR" dirty="0"/>
              <a:t>Tipos penais espalhados em diversos diplomas legais</a:t>
            </a:r>
          </a:p>
          <a:p>
            <a:pPr marL="0" indent="0">
              <a:buNone/>
            </a:pPr>
            <a:endParaRPr lang="pt-BR" dirty="0"/>
          </a:p>
          <a:p>
            <a:pPr lvl="1"/>
            <a:r>
              <a:rPr lang="pt-BR" dirty="0"/>
              <a:t>Código Eleitoral</a:t>
            </a:r>
          </a:p>
          <a:p>
            <a:pPr lvl="1"/>
            <a:r>
              <a:rPr lang="pt-BR" dirty="0"/>
              <a:t>L. 9.504/97</a:t>
            </a:r>
          </a:p>
          <a:p>
            <a:pPr lvl="1"/>
            <a:r>
              <a:rPr lang="pt-BR" dirty="0"/>
              <a:t>L. 6.091/74</a:t>
            </a:r>
          </a:p>
          <a:p>
            <a:pPr lvl="1"/>
            <a:r>
              <a:rPr lang="pt-BR" dirty="0"/>
              <a:t>L. 6.996/82</a:t>
            </a:r>
          </a:p>
          <a:p>
            <a:pPr lvl="1"/>
            <a:r>
              <a:rPr lang="pt-BR" dirty="0"/>
              <a:t>L. 7.021/82</a:t>
            </a:r>
          </a:p>
          <a:p>
            <a:pPr lvl="1"/>
            <a:r>
              <a:rPr lang="pt-BR" dirty="0"/>
              <a:t>L. 9.096/95</a:t>
            </a:r>
          </a:p>
          <a:p>
            <a:pPr lvl="1"/>
            <a:r>
              <a:rPr lang="pt-BR" dirty="0"/>
              <a:t>LC 64/90</a:t>
            </a:r>
          </a:p>
          <a:p>
            <a:endParaRPr lang="pt-BR" dirty="0"/>
          </a:p>
          <a:p>
            <a:r>
              <a:rPr lang="pt-BR" dirty="0"/>
              <a:t>Inúmeras normas penais em branco, fazendo referências à necessária complementação da regulamentação </a:t>
            </a:r>
            <a:r>
              <a:rPr lang="pt-BR" dirty="0" err="1"/>
              <a:t>infralegal</a:t>
            </a:r>
            <a:endParaRPr lang="pt-BR" dirty="0"/>
          </a:p>
        </p:txBody>
      </p:sp>
    </p:spTree>
    <p:extLst>
      <p:ext uri="{BB962C8B-B14F-4D97-AF65-F5344CB8AC3E}">
        <p14:creationId xmlns:p14="http://schemas.microsoft.com/office/powerpoint/2010/main" val="371942541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319. Subscrever o eleitor mais de uma ficha de registro de um ou mais partidos:</a:t>
            </a:r>
          </a:p>
          <a:p>
            <a:pPr marL="0" indent="0">
              <a:buNone/>
            </a:pPr>
            <a:endParaRPr lang="pt-BR" dirty="0"/>
          </a:p>
          <a:p>
            <a:pPr marL="0" indent="0">
              <a:buNone/>
            </a:pPr>
            <a:r>
              <a:rPr lang="pt-BR" dirty="0"/>
              <a:t>Pena - detenção até 1 mês ou pagamento de 10 a 30 dias-multa.</a:t>
            </a:r>
          </a:p>
        </p:txBody>
      </p:sp>
      <p:sp>
        <p:nvSpPr>
          <p:cNvPr id="6" name="Espaço Reservado para Conteúdo 5"/>
          <p:cNvSpPr>
            <a:spLocks noGrp="1"/>
          </p:cNvSpPr>
          <p:nvPr>
            <p:ph sz="half" idx="2"/>
          </p:nvPr>
        </p:nvSpPr>
        <p:spPr/>
        <p:txBody>
          <a:bodyPr/>
          <a:lstStyle/>
          <a:p>
            <a:r>
              <a:rPr lang="pt-BR" dirty="0"/>
              <a:t>Abrange a hipótese do eleitor que apoia como fundador a criação de mais de um partido</a:t>
            </a:r>
          </a:p>
          <a:p>
            <a:pPr lvl="1"/>
            <a:r>
              <a:rPr lang="pt-BR" dirty="0"/>
              <a:t>Inconstitucionalidade ante a expressa previsão da pluralidade partidária: qual o bem jurídico aviltado quando o eleitor deseja que dois ou mais novos partidos sejam criados e participa de sua fundação?</a:t>
            </a:r>
          </a:p>
          <a:p>
            <a:pPr lvl="1"/>
            <a:r>
              <a:rPr lang="pt-BR" dirty="0"/>
              <a:t>Não há previsão de período no tempo. E o eleitor que fundou o PT e dele saiu para fundar o PSOL, por exemplo?</a:t>
            </a:r>
          </a:p>
        </p:txBody>
      </p:sp>
    </p:spTree>
    <p:extLst>
      <p:ext uri="{BB962C8B-B14F-4D97-AF65-F5344CB8AC3E}">
        <p14:creationId xmlns:p14="http://schemas.microsoft.com/office/powerpoint/2010/main" val="317176883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320. Inscrever-se o eleitor, simultaneamente, em dois ou mais partidos:</a:t>
            </a:r>
          </a:p>
          <a:p>
            <a:pPr marL="0" indent="0">
              <a:buNone/>
            </a:pPr>
            <a:endParaRPr lang="pt-BR" dirty="0"/>
          </a:p>
          <a:p>
            <a:pPr marL="0" indent="0">
              <a:buNone/>
            </a:pPr>
            <a:r>
              <a:rPr lang="pt-BR" dirty="0"/>
              <a:t>Pena - pagamento de 10 a 20 dias-multa.</a:t>
            </a:r>
          </a:p>
          <a:p>
            <a:endParaRPr lang="pt-BR" dirty="0"/>
          </a:p>
        </p:txBody>
      </p:sp>
      <p:sp>
        <p:nvSpPr>
          <p:cNvPr id="6" name="Espaço Reservado para Conteúdo 5"/>
          <p:cNvSpPr>
            <a:spLocks noGrp="1"/>
          </p:cNvSpPr>
          <p:nvPr>
            <p:ph sz="half" idx="2"/>
          </p:nvPr>
        </p:nvSpPr>
        <p:spPr/>
        <p:txBody>
          <a:bodyPr/>
          <a:lstStyle/>
          <a:p>
            <a:r>
              <a:rPr lang="pt-BR" dirty="0"/>
              <a:t>Crime próprio do eleitor filiado</a:t>
            </a:r>
          </a:p>
          <a:p>
            <a:endParaRPr lang="pt-BR" dirty="0"/>
          </a:p>
          <a:p>
            <a:r>
              <a:rPr lang="pt-BR" dirty="0"/>
              <a:t>Já houve sentido na incriminação, em período no qual o sistema de registro, falho, não permitia ao partido e à Justiça Eleitoral acessar com rapidez a listagem de filiados</a:t>
            </a:r>
          </a:p>
          <a:p>
            <a:endParaRPr lang="pt-BR" dirty="0"/>
          </a:p>
          <a:p>
            <a:r>
              <a:rPr lang="pt-BR" dirty="0"/>
              <a:t>Com o </a:t>
            </a:r>
            <a:r>
              <a:rPr lang="pt-BR" dirty="0" err="1"/>
              <a:t>FiliaWeb</a:t>
            </a:r>
            <a:r>
              <a:rPr lang="pt-BR" dirty="0"/>
              <a:t>, o crime deixa de ter sentido, já que não há hipótese do eleitor usar a dupla filiação para ludibriar o partido</a:t>
            </a:r>
          </a:p>
        </p:txBody>
      </p:sp>
    </p:spTree>
    <p:extLst>
      <p:ext uri="{BB962C8B-B14F-4D97-AF65-F5344CB8AC3E}">
        <p14:creationId xmlns:p14="http://schemas.microsoft.com/office/powerpoint/2010/main" val="38467202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320. Inscrever-se o eleitor, simultaneamente, em dois ou mais partidos:</a:t>
            </a:r>
          </a:p>
          <a:p>
            <a:pPr marL="0" indent="0">
              <a:buNone/>
            </a:pPr>
            <a:endParaRPr lang="pt-BR" dirty="0"/>
          </a:p>
          <a:p>
            <a:pPr marL="0" indent="0">
              <a:buNone/>
            </a:pPr>
            <a:r>
              <a:rPr lang="pt-BR" dirty="0"/>
              <a:t>Pena - pagamento de 10 a 20 dias-multa.</a:t>
            </a:r>
          </a:p>
          <a:p>
            <a:endParaRPr lang="pt-BR" dirty="0"/>
          </a:p>
        </p:txBody>
      </p:sp>
      <p:sp>
        <p:nvSpPr>
          <p:cNvPr id="6" name="Espaço Reservado para Conteúdo 5"/>
          <p:cNvSpPr>
            <a:spLocks noGrp="1"/>
          </p:cNvSpPr>
          <p:nvPr>
            <p:ph sz="half" idx="2"/>
          </p:nvPr>
        </p:nvSpPr>
        <p:spPr/>
        <p:txBody>
          <a:bodyPr/>
          <a:lstStyle/>
          <a:p>
            <a:r>
              <a:rPr lang="pt-BR" dirty="0"/>
              <a:t>Com a alteração do art. 22 da L. 9.096/95 pela L. 12.891/13, a questão não é sequer ilícito administrativo, sendo resolvida diretamente pelo Juiz Eleitoral</a:t>
            </a:r>
          </a:p>
          <a:p>
            <a:endParaRPr lang="pt-BR" dirty="0"/>
          </a:p>
          <a:p>
            <a:r>
              <a:rPr lang="pt-BR" dirty="0"/>
              <a:t>Ante o caráter fragmentário e subsidiário do Direito Penal, não se justifica a manutenção do tipo</a:t>
            </a:r>
          </a:p>
        </p:txBody>
      </p:sp>
    </p:spTree>
    <p:extLst>
      <p:ext uri="{BB962C8B-B14F-4D97-AF65-F5344CB8AC3E}">
        <p14:creationId xmlns:p14="http://schemas.microsoft.com/office/powerpoint/2010/main" val="18542215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321. Colher a assinatura do eleitor em mais de uma ficha de registro de partido:</a:t>
            </a:r>
          </a:p>
          <a:p>
            <a:pPr marL="0" indent="0">
              <a:buNone/>
            </a:pPr>
            <a:endParaRPr lang="pt-BR" dirty="0"/>
          </a:p>
          <a:p>
            <a:pPr marL="0" indent="0">
              <a:buNone/>
            </a:pPr>
            <a:r>
              <a:rPr lang="pt-BR" dirty="0"/>
              <a:t>Pena - detenção até dois meses ou pagamento de 20 a 40 dias-multa.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Vinculado ao delito do art. 319 do CE: auxílio material</a:t>
            </a:r>
          </a:p>
          <a:p>
            <a:endParaRPr lang="pt-BR" dirty="0"/>
          </a:p>
          <a:p>
            <a:r>
              <a:rPr lang="pt-BR" dirty="0"/>
              <a:t>Carência de dignidade penal</a:t>
            </a:r>
          </a:p>
        </p:txBody>
      </p:sp>
    </p:spTree>
    <p:extLst>
      <p:ext uri="{BB962C8B-B14F-4D97-AF65-F5344CB8AC3E}">
        <p14:creationId xmlns:p14="http://schemas.microsoft.com/office/powerpoint/2010/main" val="30237667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323. Divulgar, na propaganda, fatos que sabe inverídicos, em relação a partidos ou candidatos e capazes de exercerem influência perante o eleitorado: </a:t>
            </a:r>
          </a:p>
          <a:p>
            <a:pPr marL="0" indent="0">
              <a:buNone/>
            </a:pPr>
            <a:endParaRPr lang="pt-BR" dirty="0"/>
          </a:p>
          <a:p>
            <a:pPr marL="0" indent="0">
              <a:buNone/>
            </a:pPr>
            <a:r>
              <a:rPr lang="pt-BR" dirty="0"/>
              <a:t>Pena - detenção de dois meses a um ano, ou pagamento de 120 a 150 dias-multa.</a:t>
            </a:r>
          </a:p>
          <a:p>
            <a:endParaRPr lang="pt-BR" dirty="0"/>
          </a:p>
        </p:txBody>
      </p:sp>
      <p:sp>
        <p:nvSpPr>
          <p:cNvPr id="6" name="Espaço Reservado para Conteúdo 5"/>
          <p:cNvSpPr>
            <a:spLocks noGrp="1"/>
          </p:cNvSpPr>
          <p:nvPr>
            <p:ph sz="half" idx="2"/>
          </p:nvPr>
        </p:nvSpPr>
        <p:spPr/>
        <p:txBody>
          <a:bodyPr/>
          <a:lstStyle/>
          <a:p>
            <a:r>
              <a:rPr lang="pt-BR" dirty="0"/>
              <a:t>Objeto de análise em aula própria</a:t>
            </a:r>
          </a:p>
        </p:txBody>
      </p:sp>
    </p:spTree>
    <p:extLst>
      <p:ext uri="{BB962C8B-B14F-4D97-AF65-F5344CB8AC3E}">
        <p14:creationId xmlns:p14="http://schemas.microsoft.com/office/powerpoint/2010/main" val="42350150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20000"/>
          </a:bodyPr>
          <a:lstStyle/>
          <a:p>
            <a:pPr marL="0" indent="0">
              <a:buNone/>
            </a:pPr>
            <a:r>
              <a:rPr lang="pt-BR" dirty="0"/>
              <a:t>Art. 324. Caluniar alguém, na propaganda eleitoral, ou visando fins de propaganda, imputando-lhe falsamente fato definido como crime:</a:t>
            </a:r>
          </a:p>
          <a:p>
            <a:pPr marL="0" indent="0">
              <a:buNone/>
            </a:pPr>
            <a:endParaRPr lang="pt-BR" dirty="0"/>
          </a:p>
          <a:p>
            <a:pPr marL="0" indent="0">
              <a:buNone/>
            </a:pPr>
            <a:r>
              <a:rPr lang="pt-BR" dirty="0"/>
              <a:t>Pena - detenção de seis meses a dois anos, e pagamento de 10 a 40 dias-multa.</a:t>
            </a:r>
          </a:p>
          <a:p>
            <a:pPr marL="0" indent="0">
              <a:buNone/>
            </a:pPr>
            <a:endParaRPr lang="pt-BR" dirty="0"/>
          </a:p>
          <a:p>
            <a:pPr marL="0" indent="0">
              <a:buNone/>
            </a:pPr>
            <a:r>
              <a:rPr lang="pt-BR" dirty="0"/>
              <a:t>§ 1° Nas mesmas penas incorre quem, sabendo falsa a imputação, a propala ou divulga.</a:t>
            </a:r>
          </a:p>
          <a:p>
            <a:endParaRPr lang="pt-BR" dirty="0"/>
          </a:p>
        </p:txBody>
      </p:sp>
      <p:sp>
        <p:nvSpPr>
          <p:cNvPr id="6" name="Espaço Reservado para Conteúdo 5"/>
          <p:cNvSpPr>
            <a:spLocks noGrp="1"/>
          </p:cNvSpPr>
          <p:nvPr>
            <p:ph sz="half" idx="2"/>
          </p:nvPr>
        </p:nvSpPr>
        <p:spPr/>
        <p:txBody>
          <a:bodyPr>
            <a:normAutofit fontScale="92500" lnSpcReduction="20000"/>
          </a:bodyPr>
          <a:lstStyle/>
          <a:p>
            <a:r>
              <a:rPr lang="pt-BR" dirty="0"/>
              <a:t>Crime comum</a:t>
            </a:r>
          </a:p>
          <a:p>
            <a:endParaRPr lang="pt-BR" dirty="0"/>
          </a:p>
          <a:p>
            <a:r>
              <a:rPr lang="pt-BR" dirty="0"/>
              <a:t>Afeta a honra objetiva de alguém, imputando falsamente fato criminoso</a:t>
            </a:r>
          </a:p>
          <a:p>
            <a:endParaRPr lang="pt-BR" dirty="0"/>
          </a:p>
          <a:p>
            <a:r>
              <a:rPr lang="pt-BR" dirty="0"/>
              <a:t>Em relação à calúnia comum agrega-se os seguintes elementos:</a:t>
            </a:r>
          </a:p>
          <a:p>
            <a:endParaRPr lang="pt-BR" dirty="0"/>
          </a:p>
          <a:p>
            <a:pPr lvl="1"/>
            <a:r>
              <a:rPr lang="pt-BR" dirty="0"/>
              <a:t>Seu emprego na propaganda eleitoral</a:t>
            </a:r>
          </a:p>
          <a:p>
            <a:pPr lvl="1"/>
            <a:endParaRPr lang="pt-BR" dirty="0"/>
          </a:p>
          <a:p>
            <a:pPr lvl="1"/>
            <a:r>
              <a:rPr lang="pt-BR" dirty="0"/>
              <a:t>Visando fins de propaganda (dolo específico)</a:t>
            </a:r>
          </a:p>
        </p:txBody>
      </p:sp>
    </p:spTree>
    <p:extLst>
      <p:ext uri="{BB962C8B-B14F-4D97-AF65-F5344CB8AC3E}">
        <p14:creationId xmlns:p14="http://schemas.microsoft.com/office/powerpoint/2010/main" val="231407606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a:bodyPr>
          <a:lstStyle/>
          <a:p>
            <a:pPr marL="0" indent="0">
              <a:buNone/>
            </a:pPr>
            <a:r>
              <a:rPr lang="pt-BR" dirty="0"/>
              <a:t>§ 2º A prova da verdade do fato imputado exclui o crime, mas não é admitida:</a:t>
            </a:r>
          </a:p>
          <a:p>
            <a:pPr marL="0" indent="0">
              <a:buNone/>
            </a:pPr>
            <a:r>
              <a:rPr lang="pt-BR" dirty="0"/>
              <a:t>I </a:t>
            </a:r>
            <a:r>
              <a:rPr lang="pt-BR" b="1" dirty="0"/>
              <a:t>-</a:t>
            </a:r>
            <a:r>
              <a:rPr lang="pt-BR" dirty="0"/>
              <a:t> se, constituindo o fato imputado crime de ação privada, o ofendido, não foi condenado por sentença irrecorrível;</a:t>
            </a:r>
          </a:p>
          <a:p>
            <a:pPr marL="0" indent="0">
              <a:buNone/>
            </a:pPr>
            <a:r>
              <a:rPr lang="pt-BR" dirty="0"/>
              <a:t>II - se o fato é imputado ao Presidente da República ou chefe de governo estrangeiro;</a:t>
            </a:r>
          </a:p>
          <a:p>
            <a:pPr marL="0" indent="0">
              <a:buNone/>
            </a:pPr>
            <a:r>
              <a:rPr lang="pt-BR" dirty="0"/>
              <a:t>III - se do crime imputado, embora de ação pública, o ofendido foi absolvido por sentença irrecorrível.</a:t>
            </a:r>
          </a:p>
          <a:p>
            <a:endParaRPr lang="pt-BR" dirty="0"/>
          </a:p>
        </p:txBody>
      </p:sp>
      <p:sp>
        <p:nvSpPr>
          <p:cNvPr id="6" name="Espaço Reservado para Conteúdo 5"/>
          <p:cNvSpPr>
            <a:spLocks noGrp="1"/>
          </p:cNvSpPr>
          <p:nvPr>
            <p:ph sz="half" idx="2"/>
          </p:nvPr>
        </p:nvSpPr>
        <p:spPr/>
        <p:txBody>
          <a:bodyPr>
            <a:normAutofit/>
          </a:bodyPr>
          <a:lstStyle/>
          <a:p>
            <a:r>
              <a:rPr lang="pt-BR" dirty="0"/>
              <a:t>Exceção da verdade e hipóteses nas quais ela não é admitida</a:t>
            </a:r>
          </a:p>
        </p:txBody>
      </p:sp>
    </p:spTree>
    <p:extLst>
      <p:ext uri="{BB962C8B-B14F-4D97-AF65-F5344CB8AC3E}">
        <p14:creationId xmlns:p14="http://schemas.microsoft.com/office/powerpoint/2010/main" val="42057321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325. Difamar alguém, na propaganda eleitoral, ou visando a fins de propaganda, imputando-lhe fato ofensivo à sua reputação:</a:t>
            </a:r>
          </a:p>
          <a:p>
            <a:pPr marL="0" indent="0">
              <a:buNone/>
            </a:pPr>
            <a:endParaRPr lang="pt-BR" dirty="0"/>
          </a:p>
          <a:p>
            <a:pPr marL="0" indent="0">
              <a:buNone/>
            </a:pPr>
            <a:r>
              <a:rPr lang="pt-BR" dirty="0"/>
              <a:t>Pena - detenção de três meses a um ano, e pagamento de 5 a 30 dias-multa.</a:t>
            </a:r>
          </a:p>
          <a:p>
            <a:pPr marL="0" indent="0">
              <a:buNone/>
            </a:pPr>
            <a:endParaRPr lang="pt-BR" dirty="0"/>
          </a:p>
          <a:p>
            <a:pPr marL="0" indent="0">
              <a:buNone/>
            </a:pPr>
            <a:r>
              <a:rPr lang="pt-BR" dirty="0"/>
              <a:t>Parágrafo único. A exceção da verdade somente se admite se ofendido é funcionário público e a ofensa é relativa ao exercício de suas funções.</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a:t>
            </a:r>
          </a:p>
          <a:p>
            <a:endParaRPr lang="pt-BR" dirty="0"/>
          </a:p>
          <a:p>
            <a:r>
              <a:rPr lang="pt-BR" dirty="0"/>
              <a:t>Cabem as mesmas considerações quanto aos elementos eleitorais feitos à calúnia (na propaganda ou com fins de propaganda)</a:t>
            </a:r>
          </a:p>
          <a:p>
            <a:endParaRPr lang="pt-BR" dirty="0"/>
          </a:p>
          <a:p>
            <a:r>
              <a:rPr lang="pt-BR" dirty="0"/>
              <a:t>Há exigência de que o “fato ofensivo à reputação” sejam também falso, sob pena de cercear o ambiente de debate eleitoral e a informação ao eleitor</a:t>
            </a:r>
          </a:p>
        </p:txBody>
      </p:sp>
    </p:spTree>
    <p:extLst>
      <p:ext uri="{BB962C8B-B14F-4D97-AF65-F5344CB8AC3E}">
        <p14:creationId xmlns:p14="http://schemas.microsoft.com/office/powerpoint/2010/main" val="19052193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326. Injuriar alguém, na propaganda eleitoral, ou visando a fins de propaganda, </a:t>
            </a:r>
            <a:r>
              <a:rPr lang="pt-BR" dirty="0" err="1"/>
              <a:t>ofendendo-lhe</a:t>
            </a:r>
            <a:r>
              <a:rPr lang="pt-BR" dirty="0"/>
              <a:t> a dignidade ou o </a:t>
            </a:r>
            <a:r>
              <a:rPr lang="pt-BR" dirty="0" err="1"/>
              <a:t>decôro</a:t>
            </a:r>
            <a:r>
              <a:rPr lang="pt-BR" dirty="0"/>
              <a:t>:</a:t>
            </a:r>
          </a:p>
          <a:p>
            <a:pPr marL="0" indent="0">
              <a:buNone/>
            </a:pPr>
            <a:endParaRPr lang="pt-BR" dirty="0"/>
          </a:p>
          <a:p>
            <a:pPr marL="0" indent="0">
              <a:buNone/>
            </a:pPr>
            <a:r>
              <a:rPr lang="pt-BR" dirty="0"/>
              <a:t>Pena - detenção até seis meses, ou pagamento de 30 a 60 dias-multa.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Cabem as mesmas considerações quanto aos elementos eleitorais feitos à calúnia (na propaganda ou com fins de propaganda)</a:t>
            </a:r>
          </a:p>
          <a:p>
            <a:endParaRPr lang="pt-BR" dirty="0"/>
          </a:p>
          <a:p>
            <a:r>
              <a:rPr lang="pt-BR" dirty="0"/>
              <a:t>Ofende a honra subjetiva: os candidatos devem suportar um limite maior de ofensas do que as demais pessoas? Incompetente, ladrão, corrupto, são expressões aceitáveis?</a:t>
            </a:r>
          </a:p>
        </p:txBody>
      </p:sp>
    </p:spTree>
    <p:extLst>
      <p:ext uri="{BB962C8B-B14F-4D97-AF65-F5344CB8AC3E}">
        <p14:creationId xmlns:p14="http://schemas.microsoft.com/office/powerpoint/2010/main" val="94930422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 1º O juiz pode deixar de aplicar a pena:</a:t>
            </a:r>
          </a:p>
          <a:p>
            <a:pPr marL="0" indent="0">
              <a:buNone/>
            </a:pPr>
            <a:r>
              <a:rPr lang="pt-BR" dirty="0"/>
              <a:t>I - se o ofendido, de forma reprovável, provocou diretamente a injúria;</a:t>
            </a:r>
          </a:p>
          <a:p>
            <a:pPr marL="0" indent="0">
              <a:buNone/>
            </a:pPr>
            <a:r>
              <a:rPr lang="pt-BR" dirty="0"/>
              <a:t>II - no caso de </a:t>
            </a:r>
            <a:r>
              <a:rPr lang="pt-BR" dirty="0" err="1"/>
              <a:t>retorsão</a:t>
            </a:r>
            <a:r>
              <a:rPr lang="pt-BR" dirty="0"/>
              <a:t> imediata, que consista em outra injúria.</a:t>
            </a:r>
          </a:p>
          <a:p>
            <a:pPr marL="0" indent="0">
              <a:buNone/>
            </a:pPr>
            <a:r>
              <a:rPr lang="pt-BR" dirty="0"/>
              <a:t>§ 2º Se a injúria consiste em violência ou vias de fato, que, por sua natureza ou meio empregado, se considerem aviltantes:</a:t>
            </a:r>
          </a:p>
          <a:p>
            <a:pPr marL="0" indent="0">
              <a:buNone/>
            </a:pPr>
            <a:r>
              <a:rPr lang="pt-BR" dirty="0"/>
              <a:t>Pena - detenção de três meses a um ano e pagamento de 5 a 20 dias-multa, além das penas correspondentes à violência prevista no Código Penal.</a:t>
            </a:r>
          </a:p>
          <a:p>
            <a:endParaRPr lang="pt-BR" dirty="0"/>
          </a:p>
        </p:txBody>
      </p:sp>
      <p:sp>
        <p:nvSpPr>
          <p:cNvPr id="6" name="Espaço Reservado para Conteúdo 5"/>
          <p:cNvSpPr>
            <a:spLocks noGrp="1"/>
          </p:cNvSpPr>
          <p:nvPr>
            <p:ph sz="half" idx="2"/>
          </p:nvPr>
        </p:nvSpPr>
        <p:spPr/>
        <p:txBody>
          <a:bodyPr>
            <a:normAutofit fontScale="92500" lnSpcReduction="10000"/>
          </a:bodyPr>
          <a:lstStyle/>
          <a:p>
            <a:r>
              <a:rPr lang="pt-BR" dirty="0"/>
              <a:t>Atenção especial ao perdão judicial do §1º, I, uma vez que a provocação, no cenário eleitoral, pode ter se dado em outra circunstância (comício, panfleto, etc.)</a:t>
            </a:r>
          </a:p>
          <a:p>
            <a:endParaRPr lang="pt-BR" dirty="0"/>
          </a:p>
          <a:p>
            <a:r>
              <a:rPr lang="pt-BR" dirty="0"/>
              <a:t>Como justificar o perdão, se o bem jurídico tutelado não é a honra subjetiva do candidato?</a:t>
            </a:r>
          </a:p>
        </p:txBody>
      </p:sp>
    </p:spTree>
    <p:extLst>
      <p:ext uri="{BB962C8B-B14F-4D97-AF65-F5344CB8AC3E}">
        <p14:creationId xmlns:p14="http://schemas.microsoft.com/office/powerpoint/2010/main" val="75715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questão das fontes</a:t>
            </a:r>
          </a:p>
        </p:txBody>
      </p:sp>
      <p:sp>
        <p:nvSpPr>
          <p:cNvPr id="3" name="Espaço Reservado para Conteúdo 2"/>
          <p:cNvSpPr>
            <a:spLocks noGrp="1"/>
          </p:cNvSpPr>
          <p:nvPr>
            <p:ph idx="1"/>
          </p:nvPr>
        </p:nvSpPr>
        <p:spPr/>
        <p:txBody>
          <a:bodyPr/>
          <a:lstStyle/>
          <a:p>
            <a:r>
              <a:rPr lang="pt-BR" dirty="0"/>
              <a:t>Há necessidade da reunião dos tipos penais eleitorais em um único diploma, o Código Penal?</a:t>
            </a:r>
          </a:p>
          <a:p>
            <a:endParaRPr lang="pt-BR" dirty="0"/>
          </a:p>
          <a:p>
            <a:r>
              <a:rPr lang="pt-BR" dirty="0"/>
              <a:t>A dispersão de tipos penais reduz o poder comunicativo das normas?</a:t>
            </a:r>
          </a:p>
          <a:p>
            <a:endParaRPr lang="pt-BR" dirty="0"/>
          </a:p>
          <a:p>
            <a:r>
              <a:rPr lang="pt-BR" dirty="0"/>
              <a:t>Existe um microssistema do Direito Penal Eleitoral que justificaria a separação?</a:t>
            </a:r>
          </a:p>
          <a:p>
            <a:endParaRPr lang="pt-BR" dirty="0"/>
          </a:p>
          <a:p>
            <a:r>
              <a:rPr lang="pt-BR" dirty="0"/>
              <a:t>Há uma Parte Geral própria dos crimes eleitorais?</a:t>
            </a:r>
          </a:p>
          <a:p>
            <a:endParaRPr lang="pt-BR" dirty="0"/>
          </a:p>
          <a:p>
            <a:endParaRPr lang="pt-BR" dirty="0"/>
          </a:p>
        </p:txBody>
      </p:sp>
    </p:spTree>
    <p:extLst>
      <p:ext uri="{BB962C8B-B14F-4D97-AF65-F5344CB8AC3E}">
        <p14:creationId xmlns:p14="http://schemas.microsoft.com/office/powerpoint/2010/main" val="23685806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327. As penas cominadas nos artigos. 324, 325 e 326, aumentam-se de um terço, se qualquer dos crimes é cometido:</a:t>
            </a:r>
          </a:p>
          <a:p>
            <a:pPr marL="0" indent="0">
              <a:buNone/>
            </a:pPr>
            <a:r>
              <a:rPr lang="pt-BR" dirty="0"/>
              <a:t>I - contra o Presidente da República ou chefe de governo estrangeiro;</a:t>
            </a:r>
          </a:p>
          <a:p>
            <a:pPr marL="0" indent="0">
              <a:buNone/>
            </a:pPr>
            <a:r>
              <a:rPr lang="pt-BR" dirty="0"/>
              <a:t>II - contra funcionário público, em razão de suas funções;</a:t>
            </a:r>
          </a:p>
          <a:p>
            <a:pPr marL="0" indent="0">
              <a:buNone/>
            </a:pPr>
            <a:r>
              <a:rPr lang="pt-BR" dirty="0"/>
              <a:t>III - na presença de várias pessoas, ou por meio que facilite a divulgação da ofensa.</a:t>
            </a:r>
          </a:p>
          <a:p>
            <a:endParaRPr lang="pt-BR" dirty="0"/>
          </a:p>
        </p:txBody>
      </p:sp>
      <p:sp>
        <p:nvSpPr>
          <p:cNvPr id="6" name="Espaço Reservado para Conteúdo 5"/>
          <p:cNvSpPr>
            <a:spLocks noGrp="1"/>
          </p:cNvSpPr>
          <p:nvPr>
            <p:ph sz="half" idx="2"/>
          </p:nvPr>
        </p:nvSpPr>
        <p:spPr/>
        <p:txBody>
          <a:bodyPr/>
          <a:lstStyle/>
          <a:p>
            <a:r>
              <a:rPr lang="pt-BR" dirty="0"/>
              <a:t>E o Presidente da República que é candidato? Paridade de armas?</a:t>
            </a:r>
          </a:p>
          <a:p>
            <a:endParaRPr lang="pt-BR" dirty="0"/>
          </a:p>
          <a:p>
            <a:r>
              <a:rPr lang="pt-BR" dirty="0"/>
              <a:t>Para GONÇALVES, os incisos I e II não se coadunam com a ordem constitucional (pp. 87-88)</a:t>
            </a:r>
          </a:p>
          <a:p>
            <a:endParaRPr lang="pt-BR" dirty="0"/>
          </a:p>
          <a:p>
            <a:r>
              <a:rPr lang="pt-BR" dirty="0"/>
              <a:t>Praticamente todo crime contra a honra, praticado no âmbito eleitoral, pretende ter ampla divulgação (inc. III)</a:t>
            </a:r>
          </a:p>
        </p:txBody>
      </p:sp>
    </p:spTree>
    <p:extLst>
      <p:ext uri="{BB962C8B-B14F-4D97-AF65-F5344CB8AC3E}">
        <p14:creationId xmlns:p14="http://schemas.microsoft.com/office/powerpoint/2010/main" val="1591404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331. Inutilizar, alterar ou perturbar meio de propaganda devidamente empregado:</a:t>
            </a:r>
          </a:p>
          <a:p>
            <a:pPr marL="0" indent="0">
              <a:buNone/>
            </a:pPr>
            <a:endParaRPr lang="pt-BR" dirty="0"/>
          </a:p>
          <a:p>
            <a:pPr marL="0" indent="0">
              <a:buNone/>
            </a:pPr>
            <a:r>
              <a:rPr lang="pt-BR" dirty="0"/>
              <a:t>Pena - detenção até seis meses ou pagamento de 90 a 120 dias-multa.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Proteção do direito do candidato de fazer propaganda eleitoral e do eleitor em recebê-la</a:t>
            </a:r>
          </a:p>
          <a:p>
            <a:endParaRPr lang="pt-BR" dirty="0"/>
          </a:p>
          <a:p>
            <a:r>
              <a:rPr lang="pt-BR" dirty="0"/>
              <a:t>Abrange as propagandas partidária, intrapartidária e eleitoral</a:t>
            </a:r>
          </a:p>
        </p:txBody>
      </p:sp>
    </p:spTree>
    <p:extLst>
      <p:ext uri="{BB962C8B-B14F-4D97-AF65-F5344CB8AC3E}">
        <p14:creationId xmlns:p14="http://schemas.microsoft.com/office/powerpoint/2010/main" val="36032735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331. Inutilizar, alterar ou perturbar meio de propaganda devidamente empregado:</a:t>
            </a:r>
          </a:p>
          <a:p>
            <a:pPr marL="0" indent="0">
              <a:buNone/>
            </a:pPr>
            <a:endParaRPr lang="pt-BR" dirty="0"/>
          </a:p>
          <a:p>
            <a:pPr marL="0" indent="0">
              <a:buNone/>
            </a:pPr>
            <a:r>
              <a:rPr lang="pt-BR" dirty="0"/>
              <a:t>Pena - detenção até seis meses ou pagamento de 90 a 120 dias-multa.</a:t>
            </a:r>
          </a:p>
          <a:p>
            <a:endParaRPr lang="pt-BR" dirty="0"/>
          </a:p>
        </p:txBody>
      </p:sp>
      <p:sp>
        <p:nvSpPr>
          <p:cNvPr id="6" name="Espaço Reservado para Conteúdo 5"/>
          <p:cNvSpPr>
            <a:spLocks noGrp="1"/>
          </p:cNvSpPr>
          <p:nvPr>
            <p:ph sz="half" idx="2"/>
          </p:nvPr>
        </p:nvSpPr>
        <p:spPr/>
        <p:txBody>
          <a:bodyPr/>
          <a:lstStyle/>
          <a:p>
            <a:r>
              <a:rPr lang="pt-BR" dirty="0"/>
              <a:t>O elemento normativo “devidamente empregada” faz crer que pode o cidadão inutilizar, alterar ou perturbar a propagada que ele acredite estar em desacordo com a regulamentação</a:t>
            </a:r>
          </a:p>
          <a:p>
            <a:endParaRPr lang="pt-BR" dirty="0"/>
          </a:p>
          <a:p>
            <a:r>
              <a:rPr lang="pt-BR" dirty="0"/>
              <a:t>Possibilidade de prática da conduta de exercício arbitrário das próprias razões (art. 345 do CP)</a:t>
            </a:r>
          </a:p>
        </p:txBody>
      </p:sp>
    </p:spTree>
    <p:extLst>
      <p:ext uri="{BB962C8B-B14F-4D97-AF65-F5344CB8AC3E}">
        <p14:creationId xmlns:p14="http://schemas.microsoft.com/office/powerpoint/2010/main" val="10918939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332. Impedir o exercício de propaganda:</a:t>
            </a:r>
          </a:p>
          <a:p>
            <a:pPr marL="0" indent="0">
              <a:buNone/>
            </a:pPr>
            <a:endParaRPr lang="pt-BR" dirty="0"/>
          </a:p>
          <a:p>
            <a:pPr marL="0" indent="0">
              <a:buNone/>
            </a:pPr>
            <a:r>
              <a:rPr lang="pt-BR" dirty="0"/>
              <a:t>Pena - detenção até seis meses e pagamento de 30 a 60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a:t>
            </a:r>
          </a:p>
          <a:p>
            <a:endParaRPr lang="pt-BR" dirty="0"/>
          </a:p>
          <a:p>
            <a:r>
              <a:rPr lang="pt-BR" dirty="0"/>
              <a:t>Discrepância com a pena do art. 331.</a:t>
            </a:r>
          </a:p>
          <a:p>
            <a:pPr lvl="1"/>
            <a:r>
              <a:rPr lang="pt-BR" dirty="0"/>
              <a:t>Multa maior para quem apenas altera a propaganda do que para quem impede seu exercício, ainda que no caso do art. 332 seja cumulativa</a:t>
            </a:r>
          </a:p>
          <a:p>
            <a:endParaRPr lang="pt-BR" dirty="0"/>
          </a:p>
          <a:p>
            <a:r>
              <a:rPr lang="pt-BR" dirty="0"/>
              <a:t>O tipo penal não exige que a propaganda impedida estivesse sendo empregada de forma devida</a:t>
            </a:r>
          </a:p>
        </p:txBody>
      </p:sp>
    </p:spTree>
    <p:extLst>
      <p:ext uri="{BB962C8B-B14F-4D97-AF65-F5344CB8AC3E}">
        <p14:creationId xmlns:p14="http://schemas.microsoft.com/office/powerpoint/2010/main" val="46241904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a:bodyPr>
          <a:lstStyle/>
          <a:p>
            <a:pPr marL="0" indent="0">
              <a:buNone/>
            </a:pPr>
            <a:r>
              <a:rPr lang="pt-BR" dirty="0"/>
              <a:t>Art. 334. Utilizar organização comercial de vendas, distribuição de mercadorias, prêmios e sorteios para propaganda ou aliciamento de eleitores:</a:t>
            </a:r>
          </a:p>
          <a:p>
            <a:pPr marL="0" indent="0">
              <a:buNone/>
            </a:pPr>
            <a:endParaRPr lang="pt-BR" dirty="0"/>
          </a:p>
          <a:p>
            <a:pPr marL="0" indent="0">
              <a:buNone/>
            </a:pPr>
            <a:r>
              <a:rPr lang="pt-BR" dirty="0"/>
              <a:t>Pena - detenção de seis meses a um ano e cassação do registro se o responsável </a:t>
            </a:r>
            <a:r>
              <a:rPr lang="pt-BR" dirty="0" err="1"/>
              <a:t>fôr</a:t>
            </a:r>
            <a:r>
              <a:rPr lang="pt-BR" dirty="0"/>
              <a:t> candidato.</a:t>
            </a:r>
          </a:p>
          <a:p>
            <a:endParaRPr lang="pt-BR" dirty="0"/>
          </a:p>
        </p:txBody>
      </p:sp>
      <p:sp>
        <p:nvSpPr>
          <p:cNvPr id="6" name="Espaço Reservado para Conteúdo 5"/>
          <p:cNvSpPr>
            <a:spLocks noGrp="1"/>
          </p:cNvSpPr>
          <p:nvPr>
            <p:ph sz="half" idx="2"/>
          </p:nvPr>
        </p:nvSpPr>
        <p:spPr/>
        <p:txBody>
          <a:bodyPr>
            <a:normAutofit/>
          </a:bodyPr>
          <a:lstStyle/>
          <a:p>
            <a:r>
              <a:rPr lang="pt-BR" dirty="0"/>
              <a:t>Crime comum</a:t>
            </a:r>
          </a:p>
          <a:p>
            <a:endParaRPr lang="pt-BR" dirty="0"/>
          </a:p>
          <a:p>
            <a:r>
              <a:rPr lang="pt-BR" dirty="0"/>
              <a:t>Inovação do uso da pena de “cassação do registro” do candidato</a:t>
            </a:r>
          </a:p>
          <a:p>
            <a:pPr lvl="1"/>
            <a:r>
              <a:rPr lang="pt-BR" dirty="0"/>
              <a:t>Como a pena somente tem efeito com o trânsito em julgado, dificilmente chega a ser aplicada</a:t>
            </a:r>
          </a:p>
          <a:p>
            <a:pPr marL="0" indent="0">
              <a:buNone/>
            </a:pPr>
            <a:endParaRPr lang="pt-BR" dirty="0"/>
          </a:p>
        </p:txBody>
      </p:sp>
    </p:spTree>
    <p:extLst>
      <p:ext uri="{BB962C8B-B14F-4D97-AF65-F5344CB8AC3E}">
        <p14:creationId xmlns:p14="http://schemas.microsoft.com/office/powerpoint/2010/main" val="9131693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334. Utilizar organização comercial de vendas, distribuição de mercadorias, prêmios e sorteios para propaganda ou aliciamento de eleitores:</a:t>
            </a:r>
          </a:p>
          <a:p>
            <a:pPr marL="0" indent="0">
              <a:buNone/>
            </a:pPr>
            <a:endParaRPr lang="pt-BR" dirty="0"/>
          </a:p>
          <a:p>
            <a:pPr marL="0" indent="0">
              <a:buNone/>
            </a:pPr>
            <a:r>
              <a:rPr lang="pt-BR" dirty="0"/>
              <a:t>Pena - detenção de seis meses a um ano e cassação do registro se o responsável </a:t>
            </a:r>
            <a:r>
              <a:rPr lang="pt-BR" dirty="0" err="1"/>
              <a:t>fôr</a:t>
            </a:r>
            <a:r>
              <a:rPr lang="pt-BR" dirty="0"/>
              <a:t> candidato.</a:t>
            </a:r>
          </a:p>
          <a:p>
            <a:endParaRPr lang="pt-BR" dirty="0"/>
          </a:p>
        </p:txBody>
      </p:sp>
      <p:sp>
        <p:nvSpPr>
          <p:cNvPr id="6" name="Espaço Reservado para Conteúdo 5"/>
          <p:cNvSpPr>
            <a:spLocks noGrp="1"/>
          </p:cNvSpPr>
          <p:nvPr>
            <p:ph sz="half" idx="2"/>
          </p:nvPr>
        </p:nvSpPr>
        <p:spPr/>
        <p:txBody>
          <a:bodyPr/>
          <a:lstStyle/>
          <a:p>
            <a:r>
              <a:rPr lang="pt-BR" dirty="0"/>
              <a:t>Trata-se de hipótese de abuso de poder econômico</a:t>
            </a:r>
          </a:p>
          <a:p>
            <a:endParaRPr lang="pt-BR" dirty="0"/>
          </a:p>
          <a:p>
            <a:r>
              <a:rPr lang="pt-BR" dirty="0"/>
              <a:t>Não basta a mera realização de propaganda em estabelecimento comercial, mas sua adesão a uma campanha com o fim de aliciamento de eleitores</a:t>
            </a:r>
          </a:p>
          <a:p>
            <a:endParaRPr lang="pt-BR" dirty="0"/>
          </a:p>
          <a:p>
            <a:r>
              <a:rPr lang="pt-BR" dirty="0"/>
              <a:t>Abrange ainda a distribuição, mesmo que sem envolvimento de organização comercial, de prêmios, mercadorias ou sorteios</a:t>
            </a:r>
          </a:p>
          <a:p>
            <a:endParaRPr lang="pt-BR" dirty="0"/>
          </a:p>
        </p:txBody>
      </p:sp>
    </p:spTree>
    <p:extLst>
      <p:ext uri="{BB962C8B-B14F-4D97-AF65-F5344CB8AC3E}">
        <p14:creationId xmlns:p14="http://schemas.microsoft.com/office/powerpoint/2010/main" val="77599030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334. Utilizar organização comercial de vendas, distribuição de mercadorias, prêmios e sorteios para propaganda ou aliciamento de eleitores:</a:t>
            </a:r>
          </a:p>
          <a:p>
            <a:pPr marL="0" indent="0">
              <a:buNone/>
            </a:pPr>
            <a:endParaRPr lang="pt-BR" dirty="0"/>
          </a:p>
          <a:p>
            <a:pPr marL="0" indent="0">
              <a:buNone/>
            </a:pPr>
            <a:r>
              <a:rPr lang="pt-BR" dirty="0"/>
              <a:t>Pena - detenção de seis meses a um ano e cassação do registro se o responsável </a:t>
            </a:r>
            <a:r>
              <a:rPr lang="pt-BR" dirty="0" err="1"/>
              <a:t>fôr</a:t>
            </a:r>
            <a:r>
              <a:rPr lang="pt-BR" dirty="0"/>
              <a:t> candidato.</a:t>
            </a:r>
          </a:p>
          <a:p>
            <a:endParaRPr lang="pt-BR" dirty="0"/>
          </a:p>
        </p:txBody>
      </p:sp>
      <p:sp>
        <p:nvSpPr>
          <p:cNvPr id="6" name="Espaço Reservado para Conteúdo 5"/>
          <p:cNvSpPr>
            <a:spLocks noGrp="1"/>
          </p:cNvSpPr>
          <p:nvPr>
            <p:ph sz="half" idx="2"/>
          </p:nvPr>
        </p:nvSpPr>
        <p:spPr/>
        <p:txBody>
          <a:bodyPr/>
          <a:lstStyle/>
          <a:p>
            <a:r>
              <a:rPr lang="pt-BR" dirty="0"/>
              <a:t>Ao contrário da hipótese do art. 299, contudo, não há necessidade que a distribuição seja feita em troca de voto, mas sim que tenha finalidade de propaganda eleitoral</a:t>
            </a:r>
          </a:p>
          <a:p>
            <a:endParaRPr lang="pt-BR" dirty="0"/>
          </a:p>
          <a:p>
            <a:r>
              <a:rPr lang="pt-BR" dirty="0"/>
              <a:t>Exige-se, portanto, o dolo específico: finalidade de propaganda ou de aliciamento de eleitores</a:t>
            </a:r>
          </a:p>
        </p:txBody>
      </p:sp>
    </p:spTree>
    <p:extLst>
      <p:ext uri="{BB962C8B-B14F-4D97-AF65-F5344CB8AC3E}">
        <p14:creationId xmlns:p14="http://schemas.microsoft.com/office/powerpoint/2010/main" val="185358199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335. Fazer propaganda, qualquer que seja a sua forma, em língua estrangeira:</a:t>
            </a:r>
          </a:p>
          <a:p>
            <a:pPr marL="0" indent="0">
              <a:buNone/>
            </a:pPr>
            <a:endParaRPr lang="pt-BR" dirty="0"/>
          </a:p>
          <a:p>
            <a:pPr marL="0" indent="0">
              <a:buNone/>
            </a:pPr>
            <a:r>
              <a:rPr lang="pt-BR" dirty="0"/>
              <a:t>Pena - detenção de três a seis meses e pagamento de 30 a 60 dias-multa.</a:t>
            </a:r>
          </a:p>
          <a:p>
            <a:pPr marL="0" indent="0">
              <a:buNone/>
            </a:pPr>
            <a:endParaRPr lang="pt-BR" dirty="0"/>
          </a:p>
          <a:p>
            <a:pPr marL="0" indent="0">
              <a:buNone/>
            </a:pPr>
            <a:r>
              <a:rPr lang="pt-BR" dirty="0"/>
              <a:t>Parágrafo único. Além da pena cominada, a infração ao presente artigo importa na apreensão e perda do material utilizado na propaganda.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Delito absolutamente inconstitucional, ainda mais em um cenário de recepção de imigrantes de outros países, que não se obrigam a falar o Português para poder se integrar à sociedade brasileira</a:t>
            </a:r>
          </a:p>
          <a:p>
            <a:endParaRPr lang="pt-BR" dirty="0"/>
          </a:p>
          <a:p>
            <a:r>
              <a:rPr lang="pt-BR" dirty="0"/>
              <a:t>Reflete a preocupação com a influência de Moscou, nos tempos da Guerra Fria</a:t>
            </a:r>
          </a:p>
        </p:txBody>
      </p:sp>
    </p:spTree>
    <p:extLst>
      <p:ext uri="{BB962C8B-B14F-4D97-AF65-F5344CB8AC3E}">
        <p14:creationId xmlns:p14="http://schemas.microsoft.com/office/powerpoint/2010/main" val="87651232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a:bodyPr>
          <a:lstStyle/>
          <a:p>
            <a:pPr marL="0" indent="0">
              <a:buNone/>
            </a:pPr>
            <a:r>
              <a:rPr lang="pt-BR" dirty="0"/>
              <a:t>Art. 336. Na sentença que julgar ação penal pela infração de qualquer dos artigos 322, 323, 324, 325, 326,328, 329, 331, 332, 333, 334 e 335, deve o juiz verificar, de </a:t>
            </a:r>
            <a:r>
              <a:rPr lang="pt-BR" dirty="0" err="1"/>
              <a:t>acôrdo</a:t>
            </a:r>
            <a:r>
              <a:rPr lang="pt-BR" dirty="0"/>
              <a:t> com o seu livre </a:t>
            </a:r>
            <a:r>
              <a:rPr lang="pt-BR" dirty="0" err="1"/>
              <a:t>convencionamento</a:t>
            </a:r>
            <a:r>
              <a:rPr lang="pt-BR" dirty="0"/>
              <a:t>, se diretório local do partido, por qualquer dos seus membros, concorreu para a prática de delito, ou dela se beneficiou conscientemente.</a:t>
            </a:r>
          </a:p>
          <a:p>
            <a:pPr marL="0" indent="0">
              <a:buNone/>
            </a:pPr>
            <a:r>
              <a:rPr lang="pt-BR" dirty="0"/>
              <a:t>Parágrafo único. Nesse caso, imporá o juiz ao diretório responsável pena de suspensão de sua atividade eleitoral por prazo de 6 a 12 meses, agravada até o </a:t>
            </a:r>
            <a:r>
              <a:rPr lang="pt-BR" dirty="0" err="1"/>
              <a:t>dôbro</a:t>
            </a:r>
            <a:r>
              <a:rPr lang="pt-BR" dirty="0"/>
              <a:t> nas reincidências.</a:t>
            </a:r>
          </a:p>
          <a:p>
            <a:pPr marL="0" indent="0">
              <a:buNone/>
            </a:pPr>
            <a:endParaRPr lang="pt-BR" dirty="0"/>
          </a:p>
        </p:txBody>
      </p:sp>
      <p:sp>
        <p:nvSpPr>
          <p:cNvPr id="6" name="Espaço Reservado para Conteúdo 5"/>
          <p:cNvSpPr>
            <a:spLocks noGrp="1"/>
          </p:cNvSpPr>
          <p:nvPr>
            <p:ph sz="half" idx="2"/>
          </p:nvPr>
        </p:nvSpPr>
        <p:spPr/>
        <p:txBody>
          <a:bodyPr>
            <a:normAutofit fontScale="92500"/>
          </a:bodyPr>
          <a:lstStyle/>
          <a:p>
            <a:r>
              <a:rPr lang="pt-BR" dirty="0"/>
              <a:t>Hipótese precursora de inserção da responsabilidade penal da pessoa jurídica no ordenamento brasileiro</a:t>
            </a:r>
          </a:p>
          <a:p>
            <a:endParaRPr lang="pt-BR" dirty="0"/>
          </a:p>
          <a:p>
            <a:r>
              <a:rPr lang="pt-BR" dirty="0"/>
              <a:t>Diretório Local é aquele da eleição na qual realizado o delito, não necessariamente o municipal</a:t>
            </a:r>
          </a:p>
          <a:p>
            <a:endParaRPr lang="pt-BR" dirty="0"/>
          </a:p>
          <a:p>
            <a:r>
              <a:rPr lang="pt-BR" dirty="0"/>
              <a:t>Não tem sido aplicada, por falta de tradição em nossa dogmática penal</a:t>
            </a:r>
          </a:p>
        </p:txBody>
      </p:sp>
    </p:spTree>
    <p:extLst>
      <p:ext uri="{BB962C8B-B14F-4D97-AF65-F5344CB8AC3E}">
        <p14:creationId xmlns:p14="http://schemas.microsoft.com/office/powerpoint/2010/main" val="289761703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a:bodyPr>
          <a:lstStyle/>
          <a:p>
            <a:pPr marL="0" indent="0">
              <a:buNone/>
            </a:pPr>
            <a:r>
              <a:rPr lang="pt-BR" dirty="0"/>
              <a:t>Art. 336. Na sentença que julgar ação penal pela infração de qualquer dos artigos 322, 323, 324, 325, 326,328, 329, 331, 332, 333, 334 e 335, deve o juiz verificar, de </a:t>
            </a:r>
            <a:r>
              <a:rPr lang="pt-BR" dirty="0" err="1"/>
              <a:t>acôrdo</a:t>
            </a:r>
            <a:r>
              <a:rPr lang="pt-BR" dirty="0"/>
              <a:t> com o seu livre </a:t>
            </a:r>
            <a:r>
              <a:rPr lang="pt-BR" dirty="0" err="1"/>
              <a:t>convencionamento</a:t>
            </a:r>
            <a:r>
              <a:rPr lang="pt-BR" dirty="0"/>
              <a:t>, se diretório local do partido, por qualquer dos seus membros, concorreu para a prática de delito, ou dela se beneficiou conscientemente.</a:t>
            </a:r>
          </a:p>
          <a:p>
            <a:pPr marL="0" indent="0">
              <a:buNone/>
            </a:pPr>
            <a:r>
              <a:rPr lang="pt-BR" dirty="0"/>
              <a:t>Parágrafo único. Nesse caso, imporá o juiz ao diretório responsável pena de suspensão de sua atividade eleitoral por prazo de 6 a 12 meses, agravada até o </a:t>
            </a:r>
            <a:r>
              <a:rPr lang="pt-BR" dirty="0" err="1"/>
              <a:t>dôbro</a:t>
            </a:r>
            <a:r>
              <a:rPr lang="pt-BR" dirty="0"/>
              <a:t> nas reincidências.</a:t>
            </a:r>
          </a:p>
          <a:p>
            <a:endParaRPr lang="pt-BR" dirty="0"/>
          </a:p>
        </p:txBody>
      </p:sp>
      <p:sp>
        <p:nvSpPr>
          <p:cNvPr id="6" name="Espaço Reservado para Conteúdo 5"/>
          <p:cNvSpPr>
            <a:spLocks noGrp="1"/>
          </p:cNvSpPr>
          <p:nvPr>
            <p:ph sz="half" idx="2"/>
          </p:nvPr>
        </p:nvSpPr>
        <p:spPr/>
        <p:txBody>
          <a:bodyPr>
            <a:normAutofit fontScale="92500"/>
          </a:bodyPr>
          <a:lstStyle/>
          <a:p>
            <a:r>
              <a:rPr lang="pt-BR" dirty="0"/>
              <a:t>Para que fosse aplicada, necessária seria a chamada do Diretório para participar do processo, na condição de réu</a:t>
            </a:r>
          </a:p>
          <a:p>
            <a:endParaRPr lang="pt-BR" dirty="0"/>
          </a:p>
          <a:p>
            <a:r>
              <a:rPr lang="pt-BR" dirty="0"/>
              <a:t>Questionamento quanto à teoria a embasar a responsabilidade da pessoa jurídica: atribuição ou fato próprio</a:t>
            </a:r>
          </a:p>
          <a:p>
            <a:endParaRPr lang="pt-BR" dirty="0"/>
          </a:p>
          <a:p>
            <a:r>
              <a:rPr lang="pt-BR" dirty="0"/>
              <a:t>Dificuldade para conceber a ideia de culpabilidade da pessoa jurídica</a:t>
            </a:r>
          </a:p>
        </p:txBody>
      </p:sp>
    </p:spTree>
    <p:extLst>
      <p:ext uri="{BB962C8B-B14F-4D97-AF65-F5344CB8AC3E}">
        <p14:creationId xmlns:p14="http://schemas.microsoft.com/office/powerpoint/2010/main" val="175807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Classificações dos Crimes Eleitorais</a:t>
            </a:r>
          </a:p>
        </p:txBody>
      </p:sp>
      <p:sp>
        <p:nvSpPr>
          <p:cNvPr id="3" name="Espaço Reservado para Conteúdo 2"/>
          <p:cNvSpPr>
            <a:spLocks noGrp="1"/>
          </p:cNvSpPr>
          <p:nvPr>
            <p:ph idx="1"/>
          </p:nvPr>
        </p:nvSpPr>
        <p:spPr/>
        <p:txBody>
          <a:bodyPr/>
          <a:lstStyle/>
          <a:p>
            <a:r>
              <a:rPr lang="pt-BR" dirty="0"/>
              <a:t>“</a:t>
            </a:r>
            <a:r>
              <a:rPr lang="es-ES" i="1" dirty="0"/>
              <a:t>Las clasificaciones no son ni verdaderas ni falsas, son serviciales o inútiles; sus ventajas o desventajas están supeditadas al interés que guía a quien las formula, y a su fecundidad para presentar un campo de conocimiento de una manera más fácilmente comprensible o más rica en consecuencias prácticas deseables</a:t>
            </a:r>
            <a:r>
              <a:rPr lang="es-ES" dirty="0"/>
              <a:t>”, CARRIÓ, Genaro. Notas sobre derecho y lenguaje.</a:t>
            </a:r>
            <a:endParaRPr lang="pt-BR" dirty="0"/>
          </a:p>
        </p:txBody>
      </p:sp>
    </p:spTree>
    <p:extLst>
      <p:ext uri="{BB962C8B-B14F-4D97-AF65-F5344CB8AC3E}">
        <p14:creationId xmlns:p14="http://schemas.microsoft.com/office/powerpoint/2010/main" val="254021012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10000"/>
          </a:bodyPr>
          <a:lstStyle/>
          <a:p>
            <a:pPr marL="0" indent="0">
              <a:buNone/>
            </a:pPr>
            <a:r>
              <a:rPr lang="pt-BR" dirty="0"/>
              <a:t>Art. 337. Participar, o estrangeiro ou brasileiro que não estiver no </a:t>
            </a:r>
            <a:r>
              <a:rPr lang="pt-BR" dirty="0" err="1"/>
              <a:t>gôzo</a:t>
            </a:r>
            <a:r>
              <a:rPr lang="pt-BR" dirty="0"/>
              <a:t> dos seus direitos políticos, de atividades partidárias inclusive comícios e atos de propaganda em recintos fechados ou abertos:</a:t>
            </a:r>
          </a:p>
          <a:p>
            <a:pPr marL="0" indent="0">
              <a:buNone/>
            </a:pPr>
            <a:r>
              <a:rPr lang="pt-BR" dirty="0"/>
              <a:t>Pena - detenção até seis meses e pagamento de 90 a 120 dias-multa.</a:t>
            </a:r>
          </a:p>
          <a:p>
            <a:pPr marL="0" indent="0">
              <a:buNone/>
            </a:pPr>
            <a:r>
              <a:rPr lang="pt-BR" dirty="0"/>
              <a:t>Parágrafo único. Na mesma pena incorrerá o responsável pelas emissoras de rádio ou televisão que autorizar transmissões de que participem os mencionados neste artigo, bem como o diretor de jornal que lhes divulgar os pronunciamentos.</a:t>
            </a:r>
          </a:p>
          <a:p>
            <a:endParaRPr lang="pt-BR" dirty="0"/>
          </a:p>
        </p:txBody>
      </p:sp>
      <p:sp>
        <p:nvSpPr>
          <p:cNvPr id="6" name="Espaço Reservado para Conteúdo 5"/>
          <p:cNvSpPr>
            <a:spLocks noGrp="1"/>
          </p:cNvSpPr>
          <p:nvPr>
            <p:ph sz="half" idx="2"/>
          </p:nvPr>
        </p:nvSpPr>
        <p:spPr/>
        <p:txBody>
          <a:bodyPr>
            <a:normAutofit fontScale="92500" lnSpcReduction="10000"/>
          </a:bodyPr>
          <a:lstStyle/>
          <a:p>
            <a:r>
              <a:rPr lang="pt-BR" dirty="0"/>
              <a:t>Crime próprio</a:t>
            </a:r>
          </a:p>
          <a:p>
            <a:endParaRPr lang="pt-BR" dirty="0"/>
          </a:p>
          <a:p>
            <a:r>
              <a:rPr lang="pt-BR" dirty="0"/>
              <a:t>Entendemos por incompatível este artigo com a ordem constitucional de 1988</a:t>
            </a:r>
          </a:p>
          <a:p>
            <a:endParaRPr lang="pt-BR" dirty="0"/>
          </a:p>
          <a:p>
            <a:r>
              <a:rPr lang="pt-BR" dirty="0"/>
              <a:t>A limitação decorrente da cassação ou suspensão de direitos políticos não abrange o exercício da liberdade de expressão</a:t>
            </a:r>
          </a:p>
          <a:p>
            <a:endParaRPr lang="pt-BR" dirty="0"/>
          </a:p>
          <a:p>
            <a:r>
              <a:rPr lang="pt-BR" dirty="0"/>
              <a:t>De igual modo ao estrangeiro não falece o direito de se manifestar no cenário político </a:t>
            </a:r>
          </a:p>
        </p:txBody>
      </p:sp>
    </p:spTree>
    <p:extLst>
      <p:ext uri="{BB962C8B-B14F-4D97-AF65-F5344CB8AC3E}">
        <p14:creationId xmlns:p14="http://schemas.microsoft.com/office/powerpoint/2010/main" val="29405096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338. Não assegurar o funcionário postal a prioridade prevista no Art. 239:</a:t>
            </a:r>
          </a:p>
          <a:p>
            <a:pPr marL="0" indent="0">
              <a:buNone/>
            </a:pPr>
            <a:endParaRPr lang="pt-BR" dirty="0"/>
          </a:p>
          <a:p>
            <a:pPr marL="0" indent="0">
              <a:buNone/>
            </a:pPr>
            <a:r>
              <a:rPr lang="pt-BR" dirty="0"/>
              <a:t>Pena - Pagamento de 30 a 60 dias-multa.</a:t>
            </a:r>
          </a:p>
          <a:p>
            <a:endParaRPr lang="pt-BR" dirty="0"/>
          </a:p>
        </p:txBody>
      </p:sp>
      <p:sp>
        <p:nvSpPr>
          <p:cNvPr id="6" name="Espaço Reservado para Conteúdo 5"/>
          <p:cNvSpPr>
            <a:spLocks noGrp="1"/>
          </p:cNvSpPr>
          <p:nvPr>
            <p:ph sz="half" idx="2"/>
          </p:nvPr>
        </p:nvSpPr>
        <p:spPr/>
        <p:txBody>
          <a:bodyPr/>
          <a:lstStyle/>
          <a:p>
            <a:r>
              <a:rPr lang="pt-BR" dirty="0"/>
              <a:t>Crime próprio</a:t>
            </a:r>
          </a:p>
          <a:p>
            <a:endParaRPr lang="pt-BR" dirty="0"/>
          </a:p>
          <a:p>
            <a:r>
              <a:rPr lang="pt-BR" dirty="0"/>
              <a:t>Ainda que o art. 239 do CE garanta a propalada “prioridade postal”, não há lei que defina o que significa tal característica</a:t>
            </a:r>
          </a:p>
          <a:p>
            <a:endParaRPr lang="pt-BR" dirty="0"/>
          </a:p>
          <a:p>
            <a:r>
              <a:rPr lang="pt-BR" dirty="0"/>
              <a:t>Por esta razão é de se ter por inconstitucional o tipo, eis que carente de definição mínima e de dignidade penal</a:t>
            </a:r>
          </a:p>
        </p:txBody>
      </p:sp>
    </p:spTree>
    <p:extLst>
      <p:ext uri="{BB962C8B-B14F-4D97-AF65-F5344CB8AC3E}">
        <p14:creationId xmlns:p14="http://schemas.microsoft.com/office/powerpoint/2010/main" val="336650545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339 - Destruir, suprimir ou ocultar urna contendo votos, ou documentos relativos à eleição:</a:t>
            </a:r>
          </a:p>
          <a:p>
            <a:pPr marL="0" indent="0">
              <a:buNone/>
            </a:pPr>
            <a:endParaRPr lang="pt-BR" dirty="0"/>
          </a:p>
          <a:p>
            <a:pPr marL="0" indent="0">
              <a:buNone/>
            </a:pPr>
            <a:r>
              <a:rPr lang="pt-BR" dirty="0"/>
              <a:t>Pena - reclusão de dois a seis anos e pagamento de 5 a 15 dias-multa.</a:t>
            </a:r>
          </a:p>
          <a:p>
            <a:endParaRPr lang="pt-BR" dirty="0"/>
          </a:p>
          <a:p>
            <a:pPr marL="0" indent="0">
              <a:buNone/>
            </a:pPr>
            <a:r>
              <a:rPr lang="pt-BR" dirty="0"/>
              <a:t>Parágrafo único. Se o agente é membro ou funcionário da Justiça Eleitoral e comete o crime prevalecendo-se do cargo, a pena é agravada. </a:t>
            </a:r>
          </a:p>
          <a:p>
            <a:pPr marL="0" indent="0">
              <a:buNone/>
            </a:pPr>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Refere-se apenas à urna convencional, uma vez que há tipo específico para a urna eletrônica (art. 72, III, da L. 9.504/97)</a:t>
            </a:r>
          </a:p>
          <a:p>
            <a:endParaRPr lang="pt-BR" dirty="0"/>
          </a:p>
          <a:p>
            <a:r>
              <a:rPr lang="pt-BR" dirty="0"/>
              <a:t>Pode haver concurso com o crime do art. 317, se além de destruída, suprimida ou ocultada a urna, houver violação de seu sigilo</a:t>
            </a:r>
          </a:p>
        </p:txBody>
      </p:sp>
    </p:spTree>
    <p:extLst>
      <p:ext uri="{BB962C8B-B14F-4D97-AF65-F5344CB8AC3E}">
        <p14:creationId xmlns:p14="http://schemas.microsoft.com/office/powerpoint/2010/main" val="361970670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a:bodyPr>
          <a:lstStyle/>
          <a:p>
            <a:pPr marL="0" indent="0">
              <a:buNone/>
            </a:pPr>
            <a:r>
              <a:rPr lang="pt-BR" dirty="0"/>
              <a:t>Art. 340. Fabricar, mandar fabricar, adquirir, fornecer, ainda que gratuitamente, subtrair ou guardar urnas, objetos, mapas, cédulas ou papéis de uso exclusivo da Justiça Eleitoral:</a:t>
            </a:r>
          </a:p>
          <a:p>
            <a:pPr marL="0" indent="0">
              <a:buNone/>
            </a:pPr>
            <a:r>
              <a:rPr lang="pt-BR" dirty="0"/>
              <a:t>Pena - reclusão até três anos e pagamento de 3 a 15 dias-multa.</a:t>
            </a:r>
          </a:p>
          <a:p>
            <a:pPr marL="0" indent="0">
              <a:buNone/>
            </a:pPr>
            <a:r>
              <a:rPr lang="pt-BR" dirty="0"/>
              <a:t>Parágrafo único. Se o agente é membro ou funcionário da Justiça Eleitoral e comete o crime prevalecendo-se do cargo, a pena é agravada.</a:t>
            </a:r>
          </a:p>
          <a:p>
            <a:endParaRPr lang="pt-BR" dirty="0"/>
          </a:p>
        </p:txBody>
      </p:sp>
      <p:sp>
        <p:nvSpPr>
          <p:cNvPr id="6" name="Espaço Reservado para Conteúdo 5"/>
          <p:cNvSpPr>
            <a:spLocks noGrp="1"/>
          </p:cNvSpPr>
          <p:nvPr>
            <p:ph sz="half" idx="2"/>
          </p:nvPr>
        </p:nvSpPr>
        <p:spPr/>
        <p:txBody>
          <a:bodyPr>
            <a:normAutofit/>
          </a:bodyPr>
          <a:lstStyle/>
          <a:p>
            <a:r>
              <a:rPr lang="pt-BR" dirty="0"/>
              <a:t>Crime comum</a:t>
            </a:r>
          </a:p>
          <a:p>
            <a:endParaRPr lang="pt-BR" dirty="0"/>
          </a:p>
          <a:p>
            <a:r>
              <a:rPr lang="pt-BR" dirty="0"/>
              <a:t>Objetiva evitar que o aparato material que viabiliza a realização das eleições seja replicado ou desviado para fins privados, o que poderia permitir a realização de fraudes</a:t>
            </a:r>
          </a:p>
          <a:p>
            <a:endParaRPr lang="pt-BR" dirty="0"/>
          </a:p>
          <a:p>
            <a:r>
              <a:rPr lang="pt-BR" dirty="0"/>
              <a:t>É um tipo penal de antecipação de perigo: pune atos preparatórios para futuras fraudes</a:t>
            </a:r>
          </a:p>
        </p:txBody>
      </p:sp>
    </p:spTree>
    <p:extLst>
      <p:ext uri="{BB962C8B-B14F-4D97-AF65-F5344CB8AC3E}">
        <p14:creationId xmlns:p14="http://schemas.microsoft.com/office/powerpoint/2010/main" val="70202279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341. Retardar a publicação ou não publicar, o diretor ou qualquer outro funcionário de órgão oficial federal, estadual, ou municipal, as decisões, citações ou intimações da Justiça Eleitoral:</a:t>
            </a:r>
          </a:p>
          <a:p>
            <a:pPr marL="0" indent="0">
              <a:buNone/>
            </a:pPr>
            <a:endParaRPr lang="pt-BR" dirty="0"/>
          </a:p>
          <a:p>
            <a:pPr marL="0" indent="0">
              <a:buNone/>
            </a:pPr>
            <a:r>
              <a:rPr lang="pt-BR" dirty="0"/>
              <a:t>Pena - detenção até um mês ou pagamento de 30 a 60 dias-multa.</a:t>
            </a:r>
          </a:p>
          <a:p>
            <a:endParaRPr lang="pt-BR" dirty="0"/>
          </a:p>
        </p:txBody>
      </p:sp>
      <p:sp>
        <p:nvSpPr>
          <p:cNvPr id="6" name="Espaço Reservado para Conteúdo 5"/>
          <p:cNvSpPr>
            <a:spLocks noGrp="1"/>
          </p:cNvSpPr>
          <p:nvPr>
            <p:ph sz="half" idx="2"/>
          </p:nvPr>
        </p:nvSpPr>
        <p:spPr/>
        <p:txBody>
          <a:bodyPr/>
          <a:lstStyle/>
          <a:p>
            <a:r>
              <a:rPr lang="pt-BR" dirty="0"/>
              <a:t>Crime próprio</a:t>
            </a:r>
          </a:p>
          <a:p>
            <a:endParaRPr lang="pt-BR" dirty="0"/>
          </a:p>
          <a:p>
            <a:r>
              <a:rPr lang="pt-BR" dirty="0"/>
              <a:t>Delito sem dignidade penal, representando reforço criminal a normas de caráter meramente administrativo</a:t>
            </a:r>
          </a:p>
          <a:p>
            <a:endParaRPr lang="pt-BR" dirty="0"/>
          </a:p>
          <a:p>
            <a:r>
              <a:rPr lang="pt-BR" dirty="0"/>
              <a:t>Pode ter algum efeito em relação a servidores de cartórios eleitorais que retardem a realização de citações ou intimações em benefício de candidatos</a:t>
            </a:r>
          </a:p>
        </p:txBody>
      </p:sp>
    </p:spTree>
    <p:extLst>
      <p:ext uri="{BB962C8B-B14F-4D97-AF65-F5344CB8AC3E}">
        <p14:creationId xmlns:p14="http://schemas.microsoft.com/office/powerpoint/2010/main" val="38278611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342. Não apresentar o órgão do Ministério Público, no prazo legal, denúncia ou deixar de promover a execução de sentença condenatória:</a:t>
            </a:r>
          </a:p>
          <a:p>
            <a:pPr marL="0" indent="0">
              <a:buNone/>
            </a:pPr>
            <a:endParaRPr lang="pt-BR" dirty="0"/>
          </a:p>
          <a:p>
            <a:pPr marL="0" indent="0">
              <a:buNone/>
            </a:pPr>
            <a:r>
              <a:rPr lang="pt-BR" dirty="0"/>
              <a:t>Pena </a:t>
            </a:r>
            <a:r>
              <a:rPr lang="pt-BR" b="1" dirty="0"/>
              <a:t>-</a:t>
            </a:r>
            <a:r>
              <a:rPr lang="pt-BR" dirty="0"/>
              <a:t> detenção até dois meses ou pagamento de 60 a 90 dias-multa.</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próprio: órgão do Ministério Público</a:t>
            </a:r>
          </a:p>
          <a:p>
            <a:endParaRPr lang="pt-BR" dirty="0"/>
          </a:p>
          <a:p>
            <a:r>
              <a:rPr lang="pt-BR" dirty="0"/>
              <a:t>A não apresentação da denúncia ou promoção da execução de sentença devem ser injustificadas</a:t>
            </a:r>
          </a:p>
          <a:p>
            <a:endParaRPr lang="pt-BR" dirty="0"/>
          </a:p>
          <a:p>
            <a:r>
              <a:rPr lang="pt-BR" dirty="0"/>
              <a:t>Difícil compatibilidade com a liberdade funcional dada ao Ministério Público pela CF88</a:t>
            </a:r>
          </a:p>
          <a:p>
            <a:endParaRPr lang="pt-BR" dirty="0"/>
          </a:p>
          <a:p>
            <a:r>
              <a:rPr lang="pt-BR" dirty="0"/>
              <a:t>Trata-se de espécie de prevaricação</a:t>
            </a:r>
          </a:p>
        </p:txBody>
      </p:sp>
    </p:spTree>
    <p:extLst>
      <p:ext uri="{BB962C8B-B14F-4D97-AF65-F5344CB8AC3E}">
        <p14:creationId xmlns:p14="http://schemas.microsoft.com/office/powerpoint/2010/main" val="34315440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343. Não cumprir o juiz o disposto no § 3º do Art. 357:</a:t>
            </a:r>
          </a:p>
          <a:p>
            <a:pPr marL="0" indent="0">
              <a:buNone/>
            </a:pPr>
            <a:endParaRPr lang="pt-BR" dirty="0"/>
          </a:p>
          <a:p>
            <a:pPr marL="0" indent="0">
              <a:buNone/>
            </a:pPr>
            <a:r>
              <a:rPr lang="pt-BR" dirty="0"/>
              <a:t>Pena - detenção até dois meses ou pagamento de 60 a 90 dias-multa.</a:t>
            </a:r>
          </a:p>
          <a:p>
            <a:endParaRPr lang="pt-BR" dirty="0"/>
          </a:p>
        </p:txBody>
      </p:sp>
      <p:sp>
        <p:nvSpPr>
          <p:cNvPr id="6" name="Espaço Reservado para Conteúdo 5"/>
          <p:cNvSpPr>
            <a:spLocks noGrp="1"/>
          </p:cNvSpPr>
          <p:nvPr>
            <p:ph sz="half" idx="2"/>
          </p:nvPr>
        </p:nvSpPr>
        <p:spPr/>
        <p:txBody>
          <a:bodyPr/>
          <a:lstStyle/>
          <a:p>
            <a:r>
              <a:rPr lang="pt-BR" dirty="0"/>
              <a:t>Crime próprio: juiz</a:t>
            </a:r>
          </a:p>
          <a:p>
            <a:endParaRPr lang="pt-BR" dirty="0"/>
          </a:p>
          <a:p>
            <a:r>
              <a:rPr lang="pt-BR" dirty="0"/>
              <a:t>Pune o juiz que não representa contra o membro do Ministério Público que supostamente comete o crime do art. 342</a:t>
            </a:r>
          </a:p>
        </p:txBody>
      </p:sp>
    </p:spTree>
    <p:extLst>
      <p:ext uri="{BB962C8B-B14F-4D97-AF65-F5344CB8AC3E}">
        <p14:creationId xmlns:p14="http://schemas.microsoft.com/office/powerpoint/2010/main" val="10086957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344. Recusar ou abandonar o serviço eleitoral sem justa causa:</a:t>
            </a:r>
          </a:p>
          <a:p>
            <a:pPr marL="0" indent="0">
              <a:buNone/>
            </a:pPr>
            <a:endParaRPr lang="pt-BR" dirty="0"/>
          </a:p>
          <a:p>
            <a:pPr marL="0" indent="0">
              <a:buNone/>
            </a:pPr>
            <a:r>
              <a:rPr lang="pt-BR" dirty="0"/>
              <a:t>Pena - detenção até dois meses ou pagamento de 90 a 120 dias-multa.</a:t>
            </a:r>
          </a:p>
          <a:p>
            <a:endParaRPr lang="pt-BR" dirty="0"/>
          </a:p>
        </p:txBody>
      </p:sp>
      <p:sp>
        <p:nvSpPr>
          <p:cNvPr id="6" name="Espaço Reservado para Conteúdo 5"/>
          <p:cNvSpPr>
            <a:spLocks noGrp="1"/>
          </p:cNvSpPr>
          <p:nvPr>
            <p:ph sz="half" idx="2"/>
          </p:nvPr>
        </p:nvSpPr>
        <p:spPr/>
        <p:txBody>
          <a:bodyPr/>
          <a:lstStyle/>
          <a:p>
            <a:r>
              <a:rPr lang="pt-BR" dirty="0"/>
              <a:t>Crime próprio: somente pode ser cometido por quem tenha sido convocado a prestar serviço eleitoral</a:t>
            </a:r>
          </a:p>
          <a:p>
            <a:endParaRPr lang="pt-BR" dirty="0"/>
          </a:p>
          <a:p>
            <a:r>
              <a:rPr lang="pt-BR" dirty="0"/>
              <a:t>Não se aplica ao servidor estável da Justiça Eleitoral que falta ao serviço</a:t>
            </a:r>
          </a:p>
          <a:p>
            <a:endParaRPr lang="pt-BR" dirty="0"/>
          </a:p>
          <a:p>
            <a:r>
              <a:rPr lang="pt-BR" dirty="0"/>
              <a:t>É o caso do mesário que não comparece ou que vai embora no meio da eleição</a:t>
            </a:r>
          </a:p>
        </p:txBody>
      </p:sp>
    </p:spTree>
    <p:extLst>
      <p:ext uri="{BB962C8B-B14F-4D97-AF65-F5344CB8AC3E}">
        <p14:creationId xmlns:p14="http://schemas.microsoft.com/office/powerpoint/2010/main" val="54310436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344. Recusar ou abandonar o serviço eleitoral sem justa causa:</a:t>
            </a:r>
          </a:p>
          <a:p>
            <a:pPr marL="0" indent="0">
              <a:buNone/>
            </a:pPr>
            <a:endParaRPr lang="pt-BR" dirty="0"/>
          </a:p>
          <a:p>
            <a:pPr marL="0" indent="0">
              <a:buNone/>
            </a:pPr>
            <a:r>
              <a:rPr lang="pt-BR" dirty="0"/>
              <a:t>Pena - detenção até dois meses ou pagamento de 90 a 120 dias-multa.</a:t>
            </a:r>
          </a:p>
          <a:p>
            <a:endParaRPr lang="pt-BR" dirty="0"/>
          </a:p>
        </p:txBody>
      </p:sp>
      <p:sp>
        <p:nvSpPr>
          <p:cNvPr id="6" name="Espaço Reservado para Conteúdo 5"/>
          <p:cNvSpPr>
            <a:spLocks noGrp="1"/>
          </p:cNvSpPr>
          <p:nvPr>
            <p:ph sz="half" idx="2"/>
          </p:nvPr>
        </p:nvSpPr>
        <p:spPr/>
        <p:txBody>
          <a:bodyPr/>
          <a:lstStyle/>
          <a:p>
            <a:r>
              <a:rPr lang="pt-BR" dirty="0"/>
              <a:t>O serviço eleitoral, compulsório, não pode ser negado ou abandonado sem justa causa – que somente pode ser avaliada e aceita pelo Juiz Eleitoral</a:t>
            </a:r>
          </a:p>
          <a:p>
            <a:endParaRPr lang="pt-BR" dirty="0"/>
          </a:p>
        </p:txBody>
      </p:sp>
    </p:spTree>
    <p:extLst>
      <p:ext uri="{BB962C8B-B14F-4D97-AF65-F5344CB8AC3E}">
        <p14:creationId xmlns:p14="http://schemas.microsoft.com/office/powerpoint/2010/main" val="355339010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345. Não cumprir a autoridade judiciária, ou qualquer funcionário dos órgãos da Justiça Eleitoral, nos prazos legais, os deveres impostos por </a:t>
            </a:r>
            <a:r>
              <a:rPr lang="pt-BR" dirty="0" err="1"/>
              <a:t>êste</a:t>
            </a:r>
            <a:r>
              <a:rPr lang="pt-BR" dirty="0"/>
              <a:t> Código, se a infração não estiver sujeita a outra penalidade:</a:t>
            </a:r>
          </a:p>
          <a:p>
            <a:pPr marL="0" indent="0">
              <a:buNone/>
            </a:pPr>
            <a:endParaRPr lang="pt-BR" dirty="0"/>
          </a:p>
          <a:p>
            <a:pPr marL="0" indent="0">
              <a:buNone/>
            </a:pPr>
            <a:r>
              <a:rPr lang="pt-BR" dirty="0"/>
              <a:t>Pena - pagamento de trinta a noventa dias-multa.</a:t>
            </a:r>
          </a:p>
        </p:txBody>
      </p:sp>
      <p:sp>
        <p:nvSpPr>
          <p:cNvPr id="6" name="Espaço Reservado para Conteúdo 5"/>
          <p:cNvSpPr>
            <a:spLocks noGrp="1"/>
          </p:cNvSpPr>
          <p:nvPr>
            <p:ph sz="half" idx="2"/>
          </p:nvPr>
        </p:nvSpPr>
        <p:spPr/>
        <p:txBody>
          <a:bodyPr/>
          <a:lstStyle/>
          <a:p>
            <a:r>
              <a:rPr lang="pt-BR" dirty="0"/>
              <a:t>Crime próprio</a:t>
            </a:r>
          </a:p>
          <a:p>
            <a:endParaRPr lang="pt-BR" dirty="0"/>
          </a:p>
          <a:p>
            <a:r>
              <a:rPr lang="pt-BR" dirty="0"/>
              <a:t>De constitucionalidade questionável, ante a enorme abertura semântica </a:t>
            </a:r>
          </a:p>
          <a:p>
            <a:endParaRPr lang="pt-BR" dirty="0"/>
          </a:p>
          <a:p>
            <a:r>
              <a:rPr lang="pt-BR" dirty="0"/>
              <a:t>Trata-se de clara infração administrativa, à qual se pretende dar reforço criminal</a:t>
            </a:r>
          </a:p>
        </p:txBody>
      </p:sp>
    </p:spTree>
    <p:extLst>
      <p:ext uri="{BB962C8B-B14F-4D97-AF65-F5344CB8AC3E}">
        <p14:creationId xmlns:p14="http://schemas.microsoft.com/office/powerpoint/2010/main" val="4264402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Características gerais</a:t>
            </a:r>
          </a:p>
        </p:txBody>
      </p:sp>
      <p:sp>
        <p:nvSpPr>
          <p:cNvPr id="3" name="Espaço Reservado para Conteúdo 2"/>
          <p:cNvSpPr>
            <a:spLocks noGrp="1"/>
          </p:cNvSpPr>
          <p:nvPr>
            <p:ph idx="1"/>
          </p:nvPr>
        </p:nvSpPr>
        <p:spPr/>
        <p:txBody>
          <a:bodyPr/>
          <a:lstStyle/>
          <a:p>
            <a:r>
              <a:rPr lang="pt-BR" dirty="0"/>
              <a:t>Todos os crimes eleitorais são dolosos</a:t>
            </a:r>
          </a:p>
          <a:p>
            <a:endParaRPr lang="pt-BR" dirty="0"/>
          </a:p>
          <a:p>
            <a:r>
              <a:rPr lang="pt-BR" dirty="0"/>
              <a:t>A Ação Penal será sempre pública incondicionada, mesmo para os crimes que afetem também a honra de candidato, partido ou coligação</a:t>
            </a:r>
          </a:p>
          <a:p>
            <a:pPr lvl="1"/>
            <a:r>
              <a:rPr lang="pt-BR" dirty="0"/>
              <a:t>O bem jurídico tutelado não é propriamente a honra, o que justifica sob o ponto de vista da Teoria do Delito a opção</a:t>
            </a:r>
          </a:p>
          <a:p>
            <a:endParaRPr lang="pt-BR" dirty="0"/>
          </a:p>
          <a:p>
            <a:r>
              <a:rPr lang="pt-BR" dirty="0"/>
              <a:t>Aplicam-se as regras da Parte Geral do Código Penal</a:t>
            </a:r>
          </a:p>
          <a:p>
            <a:pPr marL="0" indent="0">
              <a:buNone/>
            </a:pPr>
            <a:r>
              <a:rPr lang="pt-BR" dirty="0"/>
              <a:t>(CE: Art. 287 - Aplicam-se aos fatos incriminados nesta lei as regras gerais do Código Penal)</a:t>
            </a:r>
          </a:p>
        </p:txBody>
      </p:sp>
    </p:spTree>
    <p:extLst>
      <p:ext uri="{BB962C8B-B14F-4D97-AF65-F5344CB8AC3E}">
        <p14:creationId xmlns:p14="http://schemas.microsoft.com/office/powerpoint/2010/main" val="245952209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346. Violar o disposto no Art. 377:</a:t>
            </a:r>
          </a:p>
          <a:p>
            <a:pPr marL="0" indent="0">
              <a:buNone/>
            </a:pPr>
            <a:endParaRPr lang="pt-BR" dirty="0"/>
          </a:p>
          <a:p>
            <a:pPr marL="0" indent="0">
              <a:buNone/>
            </a:pPr>
            <a:r>
              <a:rPr lang="pt-BR" dirty="0"/>
              <a:t>Pena - detenção até seis meses e pagamento de 30 a 60 dias-multa.</a:t>
            </a:r>
          </a:p>
          <a:p>
            <a:pPr marL="0" indent="0">
              <a:buNone/>
            </a:pPr>
            <a:endParaRPr lang="pt-BR" dirty="0"/>
          </a:p>
          <a:p>
            <a:pPr marL="0" indent="0">
              <a:buNone/>
            </a:pPr>
            <a:r>
              <a:rPr lang="pt-BR" dirty="0"/>
              <a:t>Parágrafo único. Incorrerão na pena, além da autoridade responsável, os servidores que prestarem serviços e os candidatos, membros ou diretores de partido que derem causa à infração.</a:t>
            </a:r>
          </a:p>
          <a:p>
            <a:endParaRPr lang="pt-BR" dirty="0"/>
          </a:p>
        </p:txBody>
      </p:sp>
      <p:sp>
        <p:nvSpPr>
          <p:cNvPr id="6" name="Espaço Reservado para Conteúdo 5"/>
          <p:cNvSpPr>
            <a:spLocks noGrp="1"/>
          </p:cNvSpPr>
          <p:nvPr>
            <p:ph sz="half" idx="2"/>
          </p:nvPr>
        </p:nvSpPr>
        <p:spPr/>
        <p:txBody>
          <a:bodyPr/>
          <a:lstStyle/>
          <a:p>
            <a:r>
              <a:rPr lang="pt-BR" dirty="0"/>
              <a:t>Art. 377. O serviço de qualquer repartição, federal, estadual, municipal, autarquia, fundação do Estado, sociedade de economia mista, entidade mantida ou subvencionada pelo poder público, ou que realiza contrato com </a:t>
            </a:r>
            <a:r>
              <a:rPr lang="pt-BR" dirty="0" err="1"/>
              <a:t>êste</a:t>
            </a:r>
            <a:r>
              <a:rPr lang="pt-BR" dirty="0"/>
              <a:t>, inclusive o respectivo prédio e suas dependências não poderá ser utilizado para beneficiar partido ou organização de caráter político.</a:t>
            </a:r>
          </a:p>
        </p:txBody>
      </p:sp>
    </p:spTree>
    <p:extLst>
      <p:ext uri="{BB962C8B-B14F-4D97-AF65-F5344CB8AC3E}">
        <p14:creationId xmlns:p14="http://schemas.microsoft.com/office/powerpoint/2010/main" val="11919157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346. Violar o disposto no Art. 377:</a:t>
            </a:r>
          </a:p>
          <a:p>
            <a:pPr marL="0" indent="0">
              <a:buNone/>
            </a:pPr>
            <a:endParaRPr lang="pt-BR" dirty="0"/>
          </a:p>
          <a:p>
            <a:pPr marL="0" indent="0">
              <a:buNone/>
            </a:pPr>
            <a:r>
              <a:rPr lang="pt-BR" dirty="0"/>
              <a:t>Pena - detenção até seis meses e pagamento de 30 a 60 dias-multa.</a:t>
            </a:r>
          </a:p>
          <a:p>
            <a:pPr marL="0" indent="0">
              <a:buNone/>
            </a:pPr>
            <a:endParaRPr lang="pt-BR" dirty="0"/>
          </a:p>
          <a:p>
            <a:pPr marL="0" indent="0">
              <a:buNone/>
            </a:pPr>
            <a:r>
              <a:rPr lang="pt-BR" dirty="0"/>
              <a:t>Parágrafo único. Incorrerão na pena, além da autoridade responsável, os servidores que prestarem serviços e os candidatos, membros ou diretores de partido que derem causa à infração.</a:t>
            </a:r>
          </a:p>
          <a:p>
            <a:endParaRPr lang="pt-BR" dirty="0"/>
          </a:p>
        </p:txBody>
      </p:sp>
      <p:sp>
        <p:nvSpPr>
          <p:cNvPr id="6" name="Espaço Reservado para Conteúdo 5"/>
          <p:cNvSpPr>
            <a:spLocks noGrp="1"/>
          </p:cNvSpPr>
          <p:nvPr>
            <p:ph sz="half" idx="2"/>
          </p:nvPr>
        </p:nvSpPr>
        <p:spPr/>
        <p:txBody>
          <a:bodyPr/>
          <a:lstStyle/>
          <a:p>
            <a:r>
              <a:rPr lang="pt-BR" dirty="0"/>
              <a:t>Crime próprio</a:t>
            </a:r>
          </a:p>
          <a:p>
            <a:endParaRPr lang="pt-BR" dirty="0"/>
          </a:p>
          <a:p>
            <a:r>
              <a:rPr lang="pt-BR" dirty="0"/>
              <a:t>É o caso clássico de uso da máquina pública, que encontra tipificação no âmbito administrativo nas condutas vedadas dos arts. 73 a 77 da L. 9.504/97</a:t>
            </a:r>
          </a:p>
          <a:p>
            <a:endParaRPr lang="pt-BR" dirty="0"/>
          </a:p>
          <a:p>
            <a:r>
              <a:rPr lang="pt-BR" dirty="0"/>
              <a:t>Pena excessivamente baixa e desproporcional à lesividade da conduta</a:t>
            </a:r>
          </a:p>
        </p:txBody>
      </p:sp>
    </p:spTree>
    <p:extLst>
      <p:ext uri="{BB962C8B-B14F-4D97-AF65-F5344CB8AC3E}">
        <p14:creationId xmlns:p14="http://schemas.microsoft.com/office/powerpoint/2010/main" val="121993337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347. Recusar alguém cumprimento ou obediência a diligências, ordens ou instruções da Justiça Eleitoral ou opor embaraços à sua execução:</a:t>
            </a:r>
          </a:p>
          <a:p>
            <a:pPr marL="0" indent="0">
              <a:buNone/>
            </a:pPr>
            <a:endParaRPr lang="pt-BR" dirty="0"/>
          </a:p>
          <a:p>
            <a:pPr marL="0" indent="0">
              <a:buNone/>
            </a:pPr>
            <a:r>
              <a:rPr lang="pt-BR" dirty="0"/>
              <a:t>Pena - detenção de três meses a um ano e pagamento de 10 a 20 dias-multa.</a:t>
            </a:r>
          </a:p>
          <a:p>
            <a:endParaRPr lang="pt-BR" dirty="0"/>
          </a:p>
        </p:txBody>
      </p:sp>
      <p:sp>
        <p:nvSpPr>
          <p:cNvPr id="6" name="Espaço Reservado para Conteúdo 5"/>
          <p:cNvSpPr>
            <a:spLocks noGrp="1"/>
          </p:cNvSpPr>
          <p:nvPr>
            <p:ph sz="half" idx="2"/>
          </p:nvPr>
        </p:nvSpPr>
        <p:spPr/>
        <p:txBody>
          <a:bodyPr/>
          <a:lstStyle/>
          <a:p>
            <a:r>
              <a:rPr lang="pt-BR" dirty="0"/>
              <a:t>Crime comum</a:t>
            </a:r>
          </a:p>
          <a:p>
            <a:endParaRPr lang="pt-BR" dirty="0"/>
          </a:p>
          <a:p>
            <a:r>
              <a:rPr lang="pt-BR" dirty="0"/>
              <a:t>É o crime de desobediência no âmbito eleitoral: protege-se a jurisdição eleitoral</a:t>
            </a:r>
          </a:p>
          <a:p>
            <a:endParaRPr lang="pt-BR" dirty="0"/>
          </a:p>
          <a:p>
            <a:r>
              <a:rPr lang="pt-BR" dirty="0"/>
              <a:t>A ordem emanada deve ser clara, concreta, individualizada e direta e pessoalmente comunicada ao destinatário</a:t>
            </a:r>
          </a:p>
        </p:txBody>
      </p:sp>
    </p:spTree>
    <p:extLst>
      <p:ext uri="{BB962C8B-B14F-4D97-AF65-F5344CB8AC3E}">
        <p14:creationId xmlns:p14="http://schemas.microsoft.com/office/powerpoint/2010/main" val="23959001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lstStyle/>
          <a:p>
            <a:pPr marL="0" indent="0">
              <a:buNone/>
            </a:pPr>
            <a:r>
              <a:rPr lang="pt-BR" dirty="0"/>
              <a:t>Art. 347. Recusar alguém cumprimento ou obediência a diligências, ordens ou instruções da Justiça Eleitoral ou opor embaraços à sua execução:</a:t>
            </a:r>
          </a:p>
          <a:p>
            <a:pPr marL="0" indent="0">
              <a:buNone/>
            </a:pPr>
            <a:endParaRPr lang="pt-BR" dirty="0"/>
          </a:p>
          <a:p>
            <a:pPr marL="0" indent="0">
              <a:buNone/>
            </a:pPr>
            <a:r>
              <a:rPr lang="pt-BR" dirty="0"/>
              <a:t>Pena - detenção de três meses a um ano e pagamento de 10 a 20 dias-multa.</a:t>
            </a:r>
          </a:p>
          <a:p>
            <a:endParaRPr lang="pt-BR" dirty="0"/>
          </a:p>
        </p:txBody>
      </p:sp>
      <p:sp>
        <p:nvSpPr>
          <p:cNvPr id="6" name="Espaço Reservado para Conteúdo 5"/>
          <p:cNvSpPr>
            <a:spLocks noGrp="1"/>
          </p:cNvSpPr>
          <p:nvPr>
            <p:ph sz="half" idx="2"/>
          </p:nvPr>
        </p:nvSpPr>
        <p:spPr/>
        <p:txBody>
          <a:bodyPr/>
          <a:lstStyle/>
          <a:p>
            <a:r>
              <a:rPr lang="pt-BR" dirty="0"/>
              <a:t>Não se configura o crime se houver outra sanção menos grave prevista na própria ordem: </a:t>
            </a:r>
            <a:r>
              <a:rPr lang="pt-BR" dirty="0" err="1"/>
              <a:t>astreinte</a:t>
            </a:r>
            <a:endParaRPr lang="pt-BR" dirty="0"/>
          </a:p>
        </p:txBody>
      </p:sp>
    </p:spTree>
    <p:extLst>
      <p:ext uri="{BB962C8B-B14F-4D97-AF65-F5344CB8AC3E}">
        <p14:creationId xmlns:p14="http://schemas.microsoft.com/office/powerpoint/2010/main" val="383873996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lnSpcReduction="10000"/>
          </a:bodyPr>
          <a:lstStyle/>
          <a:p>
            <a:pPr marL="0" indent="0">
              <a:buNone/>
            </a:pPr>
            <a:r>
              <a:rPr lang="pt-BR" dirty="0"/>
              <a:t>Art. 348. Falsificar, no todo ou em parte, documento público, ou alterar documento público verdadeiro, para fins eleitorais:</a:t>
            </a:r>
          </a:p>
          <a:p>
            <a:pPr marL="0" indent="0">
              <a:buNone/>
            </a:pPr>
            <a:r>
              <a:rPr lang="pt-BR" dirty="0"/>
              <a:t>Pena - reclusão de dois a seis anos e pagamento de 15 a 30 dias-multa.</a:t>
            </a:r>
          </a:p>
          <a:p>
            <a:pPr marL="0" indent="0">
              <a:buNone/>
            </a:pPr>
            <a:r>
              <a:rPr lang="pt-BR" dirty="0"/>
              <a:t>§ 1º Se o agente é funcionário público e comete o crime prevalecendo-se do cargo, a pena é agravada.</a:t>
            </a:r>
          </a:p>
          <a:p>
            <a:pPr marL="0" indent="0">
              <a:buNone/>
            </a:pPr>
            <a:r>
              <a:rPr lang="pt-BR" dirty="0"/>
              <a:t>§ 2º Para os efeitos penais, equipara-se a documento público o emanado de entidade paraestatal inclusive Fundação do Estado.</a:t>
            </a:r>
          </a:p>
          <a:p>
            <a:endParaRPr lang="pt-BR" dirty="0"/>
          </a:p>
        </p:txBody>
      </p:sp>
      <p:sp>
        <p:nvSpPr>
          <p:cNvPr id="6" name="Espaço Reservado para Conteúdo 5"/>
          <p:cNvSpPr>
            <a:spLocks noGrp="1"/>
          </p:cNvSpPr>
          <p:nvPr>
            <p:ph sz="half" idx="2"/>
          </p:nvPr>
        </p:nvSpPr>
        <p:spPr/>
        <p:txBody>
          <a:bodyPr>
            <a:normAutofit lnSpcReduction="10000"/>
          </a:bodyPr>
          <a:lstStyle/>
          <a:p>
            <a:r>
              <a:rPr lang="pt-BR" dirty="0"/>
              <a:t>Crime comum</a:t>
            </a:r>
          </a:p>
          <a:p>
            <a:endParaRPr lang="pt-BR" dirty="0"/>
          </a:p>
          <a:p>
            <a:r>
              <a:rPr lang="pt-BR" dirty="0"/>
              <a:t>Trata-se da falsidade material eleitoral</a:t>
            </a:r>
          </a:p>
          <a:p>
            <a:endParaRPr lang="pt-BR" dirty="0"/>
          </a:p>
          <a:p>
            <a:r>
              <a:rPr lang="pt-BR" dirty="0"/>
              <a:t>“</a:t>
            </a:r>
            <a:r>
              <a:rPr lang="pt-BR" i="1" dirty="0"/>
              <a:t>Protege-se a confiança que os eleitores, os candidatos e partidos e, na verdade, todo o sistema da Justiça Eleitoral depositam nos documentos e informações que lhes são levados</a:t>
            </a:r>
            <a:r>
              <a:rPr lang="pt-BR" dirty="0"/>
              <a:t>”. GONÇALVES, p. 113.</a:t>
            </a:r>
          </a:p>
        </p:txBody>
      </p:sp>
    </p:spTree>
    <p:extLst>
      <p:ext uri="{BB962C8B-B14F-4D97-AF65-F5344CB8AC3E}">
        <p14:creationId xmlns:p14="http://schemas.microsoft.com/office/powerpoint/2010/main" val="325198630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20000"/>
          </a:bodyPr>
          <a:lstStyle/>
          <a:p>
            <a:pPr marL="0" indent="0">
              <a:buNone/>
            </a:pPr>
            <a:r>
              <a:rPr lang="pt-BR" dirty="0"/>
              <a:t>Art. 348. Falsificar, no todo ou em parte, documento público, ou alterar documento público verdadeiro, para fins eleitorais:</a:t>
            </a:r>
          </a:p>
          <a:p>
            <a:pPr marL="0" indent="0">
              <a:buNone/>
            </a:pPr>
            <a:r>
              <a:rPr lang="pt-BR" dirty="0"/>
              <a:t>Pena - reclusão de dois a seis anos e pagamento de 15 a 30 dias-multa.</a:t>
            </a:r>
          </a:p>
          <a:p>
            <a:pPr marL="0" indent="0">
              <a:buNone/>
            </a:pPr>
            <a:r>
              <a:rPr lang="pt-BR" dirty="0"/>
              <a:t>§ 1º Se o agente é funcionário público e comete o crime prevalecendo-se do cargo, a pena é agravada.</a:t>
            </a:r>
          </a:p>
          <a:p>
            <a:pPr marL="0" indent="0">
              <a:buNone/>
            </a:pPr>
            <a:r>
              <a:rPr lang="pt-BR" dirty="0"/>
              <a:t>§ 2º Para os efeitos penais, equipara-se a documento público o emanado de entidade paraestatal inclusive Fundação do Estado.</a:t>
            </a:r>
          </a:p>
        </p:txBody>
      </p:sp>
      <p:sp>
        <p:nvSpPr>
          <p:cNvPr id="6" name="Espaço Reservado para Conteúdo 5"/>
          <p:cNvSpPr>
            <a:spLocks noGrp="1"/>
          </p:cNvSpPr>
          <p:nvPr>
            <p:ph sz="half" idx="2"/>
          </p:nvPr>
        </p:nvSpPr>
        <p:spPr/>
        <p:txBody>
          <a:bodyPr>
            <a:normAutofit fontScale="92500" lnSpcReduction="20000"/>
          </a:bodyPr>
          <a:lstStyle/>
          <a:p>
            <a:r>
              <a:rPr lang="pt-BR" dirty="0"/>
              <a:t>Deve haver:</a:t>
            </a:r>
          </a:p>
          <a:p>
            <a:pPr lvl="1"/>
            <a:r>
              <a:rPr lang="pt-BR" dirty="0"/>
              <a:t>Dolo</a:t>
            </a:r>
          </a:p>
          <a:p>
            <a:pPr lvl="1"/>
            <a:r>
              <a:rPr lang="pt-BR" dirty="0"/>
              <a:t>Alteração da verdade</a:t>
            </a:r>
          </a:p>
          <a:p>
            <a:pPr lvl="1"/>
            <a:r>
              <a:rPr lang="pt-BR" dirty="0"/>
              <a:t>Fato juridicamente relevante sobre o qual a verdade tenha sido alterada</a:t>
            </a:r>
          </a:p>
          <a:p>
            <a:pPr lvl="1"/>
            <a:r>
              <a:rPr lang="pt-BR" dirty="0"/>
              <a:t>Potencialidade lesiva</a:t>
            </a:r>
          </a:p>
          <a:p>
            <a:pPr lvl="1"/>
            <a:r>
              <a:rPr lang="pt-BR" dirty="0"/>
              <a:t>Finalidade eleitoral</a:t>
            </a:r>
          </a:p>
          <a:p>
            <a:endParaRPr lang="pt-BR" dirty="0"/>
          </a:p>
          <a:p>
            <a:r>
              <a:rPr lang="pt-BR" dirty="0"/>
              <a:t>Falsificação grosseira, sem capacidade de iludir?</a:t>
            </a:r>
          </a:p>
          <a:p>
            <a:endParaRPr lang="pt-BR" dirty="0"/>
          </a:p>
          <a:p>
            <a:r>
              <a:rPr lang="pt-BR" dirty="0"/>
              <a:t>Não se configura o crime se cabe à Justiça Eleitoral a verificação dos dados e informações</a:t>
            </a:r>
          </a:p>
        </p:txBody>
      </p:sp>
    </p:spTree>
    <p:extLst>
      <p:ext uri="{BB962C8B-B14F-4D97-AF65-F5344CB8AC3E}">
        <p14:creationId xmlns:p14="http://schemas.microsoft.com/office/powerpoint/2010/main" val="1949002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a:bodyPr>
          <a:lstStyle/>
          <a:p>
            <a:pPr marL="0" indent="0">
              <a:buNone/>
            </a:pPr>
            <a:r>
              <a:rPr lang="pt-BR" dirty="0"/>
              <a:t>Art. 349. Falsificar, no todo ou em parte, documento particular ou alterar documento particular verdadeiro, para fins eleitorais:</a:t>
            </a:r>
          </a:p>
          <a:p>
            <a:pPr marL="0" indent="0">
              <a:buNone/>
            </a:pPr>
            <a:endParaRPr lang="pt-BR" dirty="0"/>
          </a:p>
          <a:p>
            <a:pPr marL="0" indent="0">
              <a:buNone/>
            </a:pPr>
            <a:r>
              <a:rPr lang="pt-BR" dirty="0"/>
              <a:t>Pena - reclusão até cinco anos e pagamento de 3 a 10 dias-multa.</a:t>
            </a:r>
          </a:p>
          <a:p>
            <a:endParaRPr lang="pt-BR" dirty="0"/>
          </a:p>
        </p:txBody>
      </p:sp>
      <p:sp>
        <p:nvSpPr>
          <p:cNvPr id="6" name="Espaço Reservado para Conteúdo 5"/>
          <p:cNvSpPr>
            <a:spLocks noGrp="1"/>
          </p:cNvSpPr>
          <p:nvPr>
            <p:ph sz="half" idx="2"/>
          </p:nvPr>
        </p:nvSpPr>
        <p:spPr/>
        <p:txBody>
          <a:bodyPr>
            <a:normAutofit/>
          </a:bodyPr>
          <a:lstStyle/>
          <a:p>
            <a:r>
              <a:rPr lang="pt-BR" dirty="0"/>
              <a:t>Crime comum</a:t>
            </a:r>
          </a:p>
          <a:p>
            <a:endParaRPr lang="pt-BR" dirty="0"/>
          </a:p>
          <a:p>
            <a:r>
              <a:rPr lang="pt-BR" dirty="0"/>
              <a:t>Trata-se da falsidade material de documento particular para fins eleitorais eleitoral</a:t>
            </a:r>
          </a:p>
        </p:txBody>
      </p:sp>
    </p:spTree>
    <p:extLst>
      <p:ext uri="{BB962C8B-B14F-4D97-AF65-F5344CB8AC3E}">
        <p14:creationId xmlns:p14="http://schemas.microsoft.com/office/powerpoint/2010/main" val="142236491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20000"/>
          </a:bodyPr>
          <a:lstStyle/>
          <a:p>
            <a:pPr marL="0" indent="0">
              <a:buNone/>
            </a:pPr>
            <a:r>
              <a:rPr lang="pt-BR" dirty="0"/>
              <a:t>Art. 350. Omitir, em documento público ou particular, declaração que </a:t>
            </a:r>
            <a:r>
              <a:rPr lang="pt-BR" dirty="0" err="1"/>
              <a:t>dêle</a:t>
            </a:r>
            <a:r>
              <a:rPr lang="pt-BR" dirty="0"/>
              <a:t> devia constar, ou nele inserir ou fazer inserir declaração falsa ou diversa da que devia ser escrita, para fins eleitorais:</a:t>
            </a:r>
          </a:p>
          <a:p>
            <a:pPr marL="0" indent="0">
              <a:buNone/>
            </a:pPr>
            <a:r>
              <a:rPr lang="pt-BR" dirty="0"/>
              <a:t>Pena - reclusão até cinco anos e pagamento de 5 a 15 dias-multa, se o documento é público, e reclusão até três anos e pagamento de 3 a 10 dias-multa se o documento é particular.</a:t>
            </a:r>
          </a:p>
          <a:p>
            <a:pPr marL="0" indent="0">
              <a:buNone/>
            </a:pPr>
            <a:r>
              <a:rPr lang="pt-BR" dirty="0"/>
              <a:t>Parágrafo único. Se o agente da falsidade documental é funcionário público e comete o crime prevalecendo-se do cargo ou se a falsificação ou alteração é de assentamentos de registro civil, a pena é agravada.</a:t>
            </a:r>
          </a:p>
          <a:p>
            <a:endParaRPr lang="pt-BR" dirty="0"/>
          </a:p>
        </p:txBody>
      </p:sp>
      <p:sp>
        <p:nvSpPr>
          <p:cNvPr id="6" name="Espaço Reservado para Conteúdo 5"/>
          <p:cNvSpPr>
            <a:spLocks noGrp="1"/>
          </p:cNvSpPr>
          <p:nvPr>
            <p:ph sz="half" idx="2"/>
          </p:nvPr>
        </p:nvSpPr>
        <p:spPr/>
        <p:txBody>
          <a:bodyPr>
            <a:normAutofit fontScale="92500" lnSpcReduction="20000"/>
          </a:bodyPr>
          <a:lstStyle/>
          <a:p>
            <a:r>
              <a:rPr lang="pt-BR" dirty="0"/>
              <a:t>Crime comum (próprio no caso do parágrafo único)</a:t>
            </a:r>
          </a:p>
          <a:p>
            <a:endParaRPr lang="pt-BR" dirty="0"/>
          </a:p>
          <a:p>
            <a:r>
              <a:rPr lang="pt-BR" dirty="0"/>
              <a:t>É o caso da falsidade ideológica eleitoral</a:t>
            </a:r>
          </a:p>
          <a:p>
            <a:endParaRPr lang="pt-BR" dirty="0"/>
          </a:p>
          <a:p>
            <a:r>
              <a:rPr lang="pt-BR" dirty="0"/>
              <a:t>E a questão da prestação de contas eleitoral e dos documentos que lhe dão suporte (notas fiscais e afins)?</a:t>
            </a:r>
          </a:p>
          <a:p>
            <a:endParaRPr lang="pt-BR" dirty="0"/>
          </a:p>
          <a:p>
            <a:r>
              <a:rPr lang="pt-BR" dirty="0"/>
              <a:t>E a questão da declaração de bens do candidato no pedido de registro de candidatura?</a:t>
            </a:r>
          </a:p>
        </p:txBody>
      </p:sp>
    </p:spTree>
    <p:extLst>
      <p:ext uri="{BB962C8B-B14F-4D97-AF65-F5344CB8AC3E}">
        <p14:creationId xmlns:p14="http://schemas.microsoft.com/office/powerpoint/2010/main" val="155348998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92500" lnSpcReduction="20000"/>
          </a:bodyPr>
          <a:lstStyle/>
          <a:p>
            <a:pPr marL="0" indent="0">
              <a:buNone/>
            </a:pPr>
            <a:r>
              <a:rPr lang="pt-BR" dirty="0"/>
              <a:t>Art. 350. Omitir, em documento público ou particular, declaração que </a:t>
            </a:r>
            <a:r>
              <a:rPr lang="pt-BR" dirty="0" err="1"/>
              <a:t>dêle</a:t>
            </a:r>
            <a:r>
              <a:rPr lang="pt-BR" dirty="0"/>
              <a:t> devia constar, ou nele inserir ou fazer inserir declaração falsa ou diversa da que devia ser escrita, para fins eleitorais:</a:t>
            </a:r>
          </a:p>
          <a:p>
            <a:pPr marL="0" indent="0">
              <a:buNone/>
            </a:pPr>
            <a:r>
              <a:rPr lang="pt-BR" dirty="0"/>
              <a:t>Pena - reclusão até cinco anos e pagamento de 5 a 15 dias-multa, se o documento é público, e reclusão até três anos e pagamento de 3 a 10 dias-multa se o documento é particular.</a:t>
            </a:r>
          </a:p>
          <a:p>
            <a:pPr marL="0" indent="0">
              <a:buNone/>
            </a:pPr>
            <a:r>
              <a:rPr lang="pt-BR" dirty="0"/>
              <a:t>Parágrafo único. Se o agente da falsidade documental é funcionário público e comete o crime prevalecendo-se do cargo ou se a falsificação ou alteração é de assentamentos de registro civil, a pena é agravada.</a:t>
            </a:r>
          </a:p>
          <a:p>
            <a:endParaRPr lang="pt-BR" dirty="0"/>
          </a:p>
        </p:txBody>
      </p:sp>
      <p:sp>
        <p:nvSpPr>
          <p:cNvPr id="6" name="Espaço Reservado para Conteúdo 5"/>
          <p:cNvSpPr>
            <a:spLocks noGrp="1"/>
          </p:cNvSpPr>
          <p:nvPr>
            <p:ph sz="half" idx="2"/>
          </p:nvPr>
        </p:nvSpPr>
        <p:spPr/>
        <p:txBody>
          <a:bodyPr>
            <a:normAutofit fontScale="92500" lnSpcReduction="20000"/>
          </a:bodyPr>
          <a:lstStyle/>
          <a:p>
            <a:r>
              <a:rPr lang="pt-BR" dirty="0"/>
              <a:t>Não haveria crime no caso da declaração de bens, pois que interessa ao próprio candidato, para se preservar da acusação de enriquecimento no cargo</a:t>
            </a:r>
          </a:p>
          <a:p>
            <a:pPr lvl="1"/>
            <a:r>
              <a:rPr lang="pt-BR" dirty="0"/>
              <a:t>E o uso eleitoral da informação do candidato mais rico ou mais pobre?</a:t>
            </a:r>
          </a:p>
          <a:p>
            <a:pPr lvl="1"/>
            <a:endParaRPr lang="pt-BR" dirty="0"/>
          </a:p>
          <a:p>
            <a:r>
              <a:rPr lang="pt-BR" dirty="0"/>
              <a:t>Não há exigência de atualização dos valores inseridos na declaração de bens, por falta de suporte legal para tanto</a:t>
            </a:r>
          </a:p>
        </p:txBody>
      </p:sp>
    </p:spTree>
    <p:extLst>
      <p:ext uri="{BB962C8B-B14F-4D97-AF65-F5344CB8AC3E}">
        <p14:creationId xmlns:p14="http://schemas.microsoft.com/office/powerpoint/2010/main" val="200940388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Código Eleitoral</a:t>
            </a:r>
          </a:p>
        </p:txBody>
      </p:sp>
      <p:sp>
        <p:nvSpPr>
          <p:cNvPr id="5" name="Espaço Reservado para Conteúdo 4"/>
          <p:cNvSpPr>
            <a:spLocks noGrp="1"/>
          </p:cNvSpPr>
          <p:nvPr>
            <p:ph sz="half" idx="1"/>
          </p:nvPr>
        </p:nvSpPr>
        <p:spPr/>
        <p:txBody>
          <a:bodyPr>
            <a:normAutofit fontScale="85000" lnSpcReduction="10000"/>
          </a:bodyPr>
          <a:lstStyle/>
          <a:p>
            <a:pPr marL="0" indent="0">
              <a:buNone/>
            </a:pPr>
            <a:r>
              <a:rPr lang="pt-BR" dirty="0"/>
              <a:t>Art. 351. Equipara-se a documento (348,349 e 350) para os efeitos penais, a fotografia, o filme cinematográfico, o disco fonográfico ou fita de </a:t>
            </a:r>
            <a:r>
              <a:rPr lang="pt-BR" dirty="0" err="1"/>
              <a:t>ditafone</a:t>
            </a:r>
            <a:r>
              <a:rPr lang="pt-BR" dirty="0"/>
              <a:t> a que se incorpore declaração ou imagem destinada à prova de fato juridicamente relevante.</a:t>
            </a:r>
          </a:p>
          <a:p>
            <a:pPr marL="0" indent="0">
              <a:buNone/>
            </a:pPr>
            <a:endParaRPr lang="pt-BR" dirty="0"/>
          </a:p>
          <a:p>
            <a:pPr marL="0" indent="0">
              <a:buNone/>
            </a:pPr>
            <a:r>
              <a:rPr lang="pt-BR" dirty="0"/>
              <a:t>Art. 352. Reconhecer, como verdadeira, no exercício da função pública, firma ou letra que o não seja, para fins eleitorais:</a:t>
            </a:r>
          </a:p>
          <a:p>
            <a:pPr marL="0" indent="0">
              <a:buNone/>
            </a:pPr>
            <a:endParaRPr lang="pt-BR" dirty="0"/>
          </a:p>
          <a:p>
            <a:pPr marL="0" indent="0">
              <a:buNone/>
            </a:pPr>
            <a:r>
              <a:rPr lang="pt-BR" dirty="0"/>
              <a:t>Pena - reclusão até cinco anos e pagamento de 5 a 15 dias-multa se o documento é público, e reclusão até três anos e pagamento de 3 a 10 dias-multa se o documento é particular.      </a:t>
            </a:r>
          </a:p>
        </p:txBody>
      </p:sp>
      <p:sp>
        <p:nvSpPr>
          <p:cNvPr id="6" name="Espaço Reservado para Conteúdo 5"/>
          <p:cNvSpPr>
            <a:spLocks noGrp="1"/>
          </p:cNvSpPr>
          <p:nvPr>
            <p:ph sz="half" idx="2"/>
          </p:nvPr>
        </p:nvSpPr>
        <p:spPr/>
        <p:txBody>
          <a:bodyPr>
            <a:normAutofit fontScale="85000" lnSpcReduction="10000"/>
          </a:bodyPr>
          <a:lstStyle/>
          <a:p>
            <a:pPr marL="0" indent="0">
              <a:buNone/>
            </a:pPr>
            <a:r>
              <a:rPr lang="pt-BR" dirty="0"/>
              <a:t>Art. 353. Fazer uso de qualquer dos documentos falsificados ou alterados, a que se referem os artigos. 348 a 352:</a:t>
            </a:r>
          </a:p>
          <a:p>
            <a:pPr marL="0" indent="0">
              <a:buNone/>
            </a:pPr>
            <a:endParaRPr lang="pt-BR" dirty="0"/>
          </a:p>
          <a:p>
            <a:pPr marL="0" indent="0">
              <a:buNone/>
            </a:pPr>
            <a:r>
              <a:rPr lang="pt-BR" dirty="0"/>
              <a:t>Pena - a cominada à falsificação ou à alteração.</a:t>
            </a:r>
          </a:p>
          <a:p>
            <a:pPr marL="0" indent="0">
              <a:buNone/>
            </a:pPr>
            <a:endParaRPr lang="pt-BR" dirty="0"/>
          </a:p>
          <a:p>
            <a:pPr marL="0" indent="0">
              <a:buNone/>
            </a:pPr>
            <a:r>
              <a:rPr lang="pt-BR" dirty="0"/>
              <a:t>Art. 354. Obter, para uso próprio ou de outrem, documento público ou particular, material ou ideologicamente falso para fins eleitorais:</a:t>
            </a:r>
          </a:p>
          <a:p>
            <a:pPr marL="0" indent="0">
              <a:buNone/>
            </a:pPr>
            <a:endParaRPr lang="pt-BR" dirty="0"/>
          </a:p>
          <a:p>
            <a:pPr marL="0" indent="0">
              <a:buNone/>
            </a:pPr>
            <a:r>
              <a:rPr lang="pt-BR" dirty="0"/>
              <a:t>Pena - a cominada à falsificação ou à alteração.</a:t>
            </a:r>
          </a:p>
          <a:p>
            <a:endParaRPr lang="pt-BR" dirty="0"/>
          </a:p>
        </p:txBody>
      </p:sp>
    </p:spTree>
    <p:extLst>
      <p:ext uri="{BB962C8B-B14F-4D97-AF65-F5344CB8AC3E}">
        <p14:creationId xmlns:p14="http://schemas.microsoft.com/office/powerpoint/2010/main" val="9883276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Í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Í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1184</TotalTime>
  <Words>12730</Words>
  <Application>Microsoft Office PowerPoint</Application>
  <PresentationFormat>Widescreen</PresentationFormat>
  <Paragraphs>1128</Paragraphs>
  <Slides>127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127</vt:i4>
      </vt:variant>
    </vt:vector>
  </HeadingPairs>
  <TitlesOfParts>
    <vt:vector size="131" baseType="lpstr">
      <vt:lpstr>Arial</vt:lpstr>
      <vt:lpstr>Century Gothic</vt:lpstr>
      <vt:lpstr>Wingdings 3</vt:lpstr>
      <vt:lpstr>Íon</vt:lpstr>
      <vt:lpstr>Crimes Eleitorais</vt:lpstr>
      <vt:lpstr>Crimes Eleitorais – Parte Geral</vt:lpstr>
      <vt:lpstr>Objetividade jurídica nos crimes eleitorais</vt:lpstr>
      <vt:lpstr>Objetividade jurídica nos crimes eleitorais</vt:lpstr>
      <vt:lpstr>Direito Penal como ultima ratio</vt:lpstr>
      <vt:lpstr>A questão das fontes</vt:lpstr>
      <vt:lpstr>A questão das fontes</vt:lpstr>
      <vt:lpstr>Classificações dos Crimes Eleitorais</vt:lpstr>
      <vt:lpstr>Características gerais</vt:lpstr>
      <vt:lpstr>O conceito de “membro e funcionário da Justiça Eleitoral”</vt:lpstr>
      <vt:lpstr>A fixação do quantum mínimo de pena restritiva de liberdade </vt:lpstr>
      <vt:lpstr>Crimes Eleitorais – Parte Especial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Código Eleitoral</vt:lpstr>
      <vt:lpstr>Lei 9.504/97</vt:lpstr>
      <vt:lpstr>Lei 9.504/97</vt:lpstr>
      <vt:lpstr>Lei 9.504/97</vt:lpstr>
      <vt:lpstr>Lei 9.504/97</vt:lpstr>
      <vt:lpstr>Lei 9.504/97</vt:lpstr>
      <vt:lpstr>Lei 9.504/97</vt:lpstr>
      <vt:lpstr>Lei 9.504/97</vt:lpstr>
      <vt:lpstr>Lei 9.504/97</vt:lpstr>
      <vt:lpstr>Lei 9.504/97</vt:lpstr>
      <vt:lpstr>Lei 9.504/97</vt:lpstr>
      <vt:lpstr>Lei 9.504/97</vt:lpstr>
      <vt:lpstr>Lei 9.504/97</vt:lpstr>
      <vt:lpstr>Lei 9.504/97</vt:lpstr>
      <vt:lpstr>Lei 9.504/97</vt:lpstr>
      <vt:lpstr>Lei 6.091/74</vt:lpstr>
      <vt:lpstr>Lei 6.091/74</vt:lpstr>
      <vt:lpstr>Lei 6.091/74</vt:lpstr>
      <vt:lpstr>Lei 6.091/74</vt:lpstr>
      <vt:lpstr>Lei 6.091/74</vt:lpstr>
      <vt:lpstr>Lei 6.091/74</vt:lpstr>
      <vt:lpstr>Lei 6.091/74</vt:lpstr>
      <vt:lpstr>Lei 6.091/74</vt:lpstr>
      <vt:lpstr>Lei 6.091/74</vt:lpstr>
      <vt:lpstr>Lei 6.091/74</vt:lpstr>
      <vt:lpstr>Lei 7.021/82</vt:lpstr>
      <vt:lpstr>Lei Complementar 64/90</vt:lpstr>
      <vt:lpstr>Lei Complementar 64/90</vt:lpstr>
      <vt:lpstr>Obrigado pela atenção!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Crimes Eleitorais</dc:title>
  <dc:creator>Fernando Neisser</dc:creator>
  <cp:lastModifiedBy>Fernando Neisser</cp:lastModifiedBy>
  <cp:revision>72</cp:revision>
  <dcterms:created xsi:type="dcterms:W3CDTF">2015-11-11T15:53:48Z</dcterms:created>
  <dcterms:modified xsi:type="dcterms:W3CDTF">2016-06-17T16:20:09Z</dcterms:modified>
</cp:coreProperties>
</file>